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60" r:id="rId5"/>
    <p:sldId id="289" r:id="rId6"/>
    <p:sldId id="259" r:id="rId7"/>
    <p:sldId id="261" r:id="rId8"/>
    <p:sldId id="290" r:id="rId9"/>
    <p:sldId id="284" r:id="rId10"/>
    <p:sldId id="263" r:id="rId11"/>
    <p:sldId id="262" r:id="rId12"/>
    <p:sldId id="285" r:id="rId13"/>
    <p:sldId id="286" r:id="rId14"/>
    <p:sldId id="272" r:id="rId15"/>
    <p:sldId id="266" r:id="rId16"/>
    <p:sldId id="283" r:id="rId17"/>
    <p:sldId id="269" r:id="rId18"/>
    <p:sldId id="264" r:id="rId19"/>
    <p:sldId id="279" r:id="rId20"/>
    <p:sldId id="287" r:id="rId21"/>
    <p:sldId id="288" r:id="rId22"/>
    <p:sldId id="280"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4502" autoAdjust="0"/>
  </p:normalViewPr>
  <p:slideViewPr>
    <p:cSldViewPr snapToGrid="0">
      <p:cViewPr varScale="1">
        <p:scale>
          <a:sx n="57" d="100"/>
          <a:sy n="57" d="100"/>
        </p:scale>
        <p:origin x="11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Zillion%20Govin\Documents\GitHub\4032-Data_Analytics_and_Mining\stefan\stats.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areaChart>
        <c:grouping val="standard"/>
        <c:varyColors val="0"/>
        <c:ser>
          <c:idx val="1"/>
          <c:order val="0"/>
          <c:spPr>
            <a:solidFill>
              <a:schemeClr val="accent5">
                <a:shade val="76000"/>
              </a:schemeClr>
            </a:solidFill>
            <a:ln>
              <a:noFill/>
            </a:ln>
            <a:effectLst/>
          </c:spPr>
          <c:cat>
            <c:numRef>
              <c:f>stats!$A$1:$A$631</c:f>
              <c:numCache>
                <c:formatCode>General</c:formatCode>
                <c:ptCount val="631"/>
                <c:pt idx="0">
                  <c:v>16</c:v>
                </c:pt>
                <c:pt idx="1">
                  <c:v>17</c:v>
                </c:pt>
                <c:pt idx="2">
                  <c:v>18</c:v>
                </c:pt>
                <c:pt idx="3">
                  <c:v>19</c:v>
                </c:pt>
                <c:pt idx="4">
                  <c:v>20</c:v>
                </c:pt>
                <c:pt idx="5">
                  <c:v>21</c:v>
                </c:pt>
                <c:pt idx="6">
                  <c:v>22</c:v>
                </c:pt>
                <c:pt idx="7">
                  <c:v>23</c:v>
                </c:pt>
                <c:pt idx="8">
                  <c:v>24</c:v>
                </c:pt>
                <c:pt idx="9">
                  <c:v>25</c:v>
                </c:pt>
                <c:pt idx="10">
                  <c:v>26</c:v>
                </c:pt>
                <c:pt idx="11">
                  <c:v>27</c:v>
                </c:pt>
                <c:pt idx="12">
                  <c:v>28</c:v>
                </c:pt>
                <c:pt idx="13">
                  <c:v>29</c:v>
                </c:pt>
                <c:pt idx="14">
                  <c:v>30</c:v>
                </c:pt>
                <c:pt idx="15">
                  <c:v>31</c:v>
                </c:pt>
                <c:pt idx="16">
                  <c:v>32</c:v>
                </c:pt>
                <c:pt idx="17">
                  <c:v>33</c:v>
                </c:pt>
                <c:pt idx="18">
                  <c:v>34</c:v>
                </c:pt>
                <c:pt idx="19">
                  <c:v>35</c:v>
                </c:pt>
                <c:pt idx="20">
                  <c:v>36</c:v>
                </c:pt>
                <c:pt idx="21">
                  <c:v>37</c:v>
                </c:pt>
                <c:pt idx="22">
                  <c:v>38</c:v>
                </c:pt>
                <c:pt idx="23">
                  <c:v>39</c:v>
                </c:pt>
                <c:pt idx="24">
                  <c:v>40</c:v>
                </c:pt>
                <c:pt idx="25">
                  <c:v>41</c:v>
                </c:pt>
                <c:pt idx="26">
                  <c:v>42</c:v>
                </c:pt>
                <c:pt idx="27">
                  <c:v>43</c:v>
                </c:pt>
                <c:pt idx="28">
                  <c:v>44</c:v>
                </c:pt>
                <c:pt idx="29">
                  <c:v>45</c:v>
                </c:pt>
                <c:pt idx="30">
                  <c:v>46</c:v>
                </c:pt>
                <c:pt idx="31">
                  <c:v>47</c:v>
                </c:pt>
                <c:pt idx="32">
                  <c:v>48</c:v>
                </c:pt>
                <c:pt idx="33">
                  <c:v>49</c:v>
                </c:pt>
                <c:pt idx="34">
                  <c:v>50</c:v>
                </c:pt>
                <c:pt idx="35">
                  <c:v>51</c:v>
                </c:pt>
                <c:pt idx="36">
                  <c:v>52</c:v>
                </c:pt>
                <c:pt idx="37">
                  <c:v>53</c:v>
                </c:pt>
                <c:pt idx="38">
                  <c:v>54</c:v>
                </c:pt>
                <c:pt idx="39">
                  <c:v>55</c:v>
                </c:pt>
                <c:pt idx="40">
                  <c:v>56</c:v>
                </c:pt>
                <c:pt idx="41">
                  <c:v>57</c:v>
                </c:pt>
                <c:pt idx="42">
                  <c:v>58</c:v>
                </c:pt>
                <c:pt idx="43">
                  <c:v>59</c:v>
                </c:pt>
                <c:pt idx="44">
                  <c:v>60</c:v>
                </c:pt>
                <c:pt idx="45">
                  <c:v>61</c:v>
                </c:pt>
                <c:pt idx="46">
                  <c:v>62</c:v>
                </c:pt>
                <c:pt idx="47">
                  <c:v>63</c:v>
                </c:pt>
                <c:pt idx="48">
                  <c:v>64</c:v>
                </c:pt>
                <c:pt idx="49">
                  <c:v>65</c:v>
                </c:pt>
                <c:pt idx="50">
                  <c:v>66</c:v>
                </c:pt>
                <c:pt idx="51">
                  <c:v>67</c:v>
                </c:pt>
                <c:pt idx="52">
                  <c:v>68</c:v>
                </c:pt>
                <c:pt idx="53">
                  <c:v>69</c:v>
                </c:pt>
                <c:pt idx="54">
                  <c:v>70</c:v>
                </c:pt>
                <c:pt idx="55">
                  <c:v>71</c:v>
                </c:pt>
                <c:pt idx="56">
                  <c:v>72</c:v>
                </c:pt>
                <c:pt idx="57">
                  <c:v>73</c:v>
                </c:pt>
                <c:pt idx="58">
                  <c:v>74</c:v>
                </c:pt>
                <c:pt idx="59">
                  <c:v>75</c:v>
                </c:pt>
                <c:pt idx="60">
                  <c:v>76</c:v>
                </c:pt>
                <c:pt idx="61">
                  <c:v>77</c:v>
                </c:pt>
                <c:pt idx="62">
                  <c:v>78</c:v>
                </c:pt>
                <c:pt idx="63">
                  <c:v>79</c:v>
                </c:pt>
                <c:pt idx="64">
                  <c:v>80</c:v>
                </c:pt>
                <c:pt idx="65">
                  <c:v>81</c:v>
                </c:pt>
                <c:pt idx="66">
                  <c:v>82</c:v>
                </c:pt>
                <c:pt idx="67">
                  <c:v>83</c:v>
                </c:pt>
                <c:pt idx="68">
                  <c:v>84</c:v>
                </c:pt>
                <c:pt idx="69">
                  <c:v>85</c:v>
                </c:pt>
                <c:pt idx="70">
                  <c:v>86</c:v>
                </c:pt>
                <c:pt idx="71">
                  <c:v>87</c:v>
                </c:pt>
                <c:pt idx="72">
                  <c:v>88</c:v>
                </c:pt>
                <c:pt idx="73">
                  <c:v>89</c:v>
                </c:pt>
                <c:pt idx="74">
                  <c:v>90</c:v>
                </c:pt>
                <c:pt idx="75">
                  <c:v>91</c:v>
                </c:pt>
                <c:pt idx="76">
                  <c:v>92</c:v>
                </c:pt>
                <c:pt idx="77">
                  <c:v>93</c:v>
                </c:pt>
                <c:pt idx="78">
                  <c:v>94</c:v>
                </c:pt>
                <c:pt idx="79">
                  <c:v>95</c:v>
                </c:pt>
                <c:pt idx="80">
                  <c:v>96</c:v>
                </c:pt>
                <c:pt idx="81">
                  <c:v>97</c:v>
                </c:pt>
                <c:pt idx="82">
                  <c:v>98</c:v>
                </c:pt>
                <c:pt idx="83">
                  <c:v>99</c:v>
                </c:pt>
                <c:pt idx="84">
                  <c:v>100</c:v>
                </c:pt>
                <c:pt idx="85">
                  <c:v>101</c:v>
                </c:pt>
                <c:pt idx="86">
                  <c:v>102</c:v>
                </c:pt>
                <c:pt idx="87">
                  <c:v>103</c:v>
                </c:pt>
                <c:pt idx="88">
                  <c:v>104</c:v>
                </c:pt>
                <c:pt idx="89">
                  <c:v>105</c:v>
                </c:pt>
                <c:pt idx="90">
                  <c:v>106</c:v>
                </c:pt>
                <c:pt idx="91">
                  <c:v>107</c:v>
                </c:pt>
                <c:pt idx="92">
                  <c:v>108</c:v>
                </c:pt>
                <c:pt idx="93">
                  <c:v>109</c:v>
                </c:pt>
                <c:pt idx="94">
                  <c:v>110</c:v>
                </c:pt>
                <c:pt idx="95">
                  <c:v>111</c:v>
                </c:pt>
                <c:pt idx="96">
                  <c:v>112</c:v>
                </c:pt>
                <c:pt idx="97">
                  <c:v>113</c:v>
                </c:pt>
                <c:pt idx="98">
                  <c:v>114</c:v>
                </c:pt>
                <c:pt idx="99">
                  <c:v>115</c:v>
                </c:pt>
                <c:pt idx="100">
                  <c:v>116</c:v>
                </c:pt>
                <c:pt idx="101">
                  <c:v>117</c:v>
                </c:pt>
                <c:pt idx="102">
                  <c:v>118</c:v>
                </c:pt>
                <c:pt idx="103">
                  <c:v>119</c:v>
                </c:pt>
                <c:pt idx="104">
                  <c:v>120</c:v>
                </c:pt>
                <c:pt idx="105">
                  <c:v>121</c:v>
                </c:pt>
                <c:pt idx="106">
                  <c:v>122</c:v>
                </c:pt>
                <c:pt idx="107">
                  <c:v>123</c:v>
                </c:pt>
                <c:pt idx="108">
                  <c:v>124</c:v>
                </c:pt>
                <c:pt idx="109">
                  <c:v>125</c:v>
                </c:pt>
                <c:pt idx="110">
                  <c:v>126</c:v>
                </c:pt>
                <c:pt idx="111">
                  <c:v>127</c:v>
                </c:pt>
                <c:pt idx="112">
                  <c:v>128</c:v>
                </c:pt>
                <c:pt idx="113">
                  <c:v>129</c:v>
                </c:pt>
                <c:pt idx="114">
                  <c:v>130</c:v>
                </c:pt>
                <c:pt idx="115">
                  <c:v>131</c:v>
                </c:pt>
                <c:pt idx="116">
                  <c:v>132</c:v>
                </c:pt>
                <c:pt idx="117">
                  <c:v>133</c:v>
                </c:pt>
                <c:pt idx="118">
                  <c:v>134</c:v>
                </c:pt>
                <c:pt idx="119">
                  <c:v>135</c:v>
                </c:pt>
                <c:pt idx="120">
                  <c:v>136</c:v>
                </c:pt>
                <c:pt idx="121">
                  <c:v>137</c:v>
                </c:pt>
                <c:pt idx="122">
                  <c:v>138</c:v>
                </c:pt>
                <c:pt idx="123">
                  <c:v>139</c:v>
                </c:pt>
                <c:pt idx="124">
                  <c:v>140</c:v>
                </c:pt>
                <c:pt idx="125">
                  <c:v>141</c:v>
                </c:pt>
                <c:pt idx="126">
                  <c:v>142</c:v>
                </c:pt>
                <c:pt idx="127">
                  <c:v>143</c:v>
                </c:pt>
                <c:pt idx="128">
                  <c:v>144</c:v>
                </c:pt>
                <c:pt idx="129">
                  <c:v>145</c:v>
                </c:pt>
                <c:pt idx="130">
                  <c:v>146</c:v>
                </c:pt>
                <c:pt idx="131">
                  <c:v>147</c:v>
                </c:pt>
                <c:pt idx="132">
                  <c:v>148</c:v>
                </c:pt>
                <c:pt idx="133">
                  <c:v>149</c:v>
                </c:pt>
                <c:pt idx="134">
                  <c:v>150</c:v>
                </c:pt>
                <c:pt idx="135">
                  <c:v>151</c:v>
                </c:pt>
                <c:pt idx="136">
                  <c:v>152</c:v>
                </c:pt>
                <c:pt idx="137">
                  <c:v>153</c:v>
                </c:pt>
                <c:pt idx="138">
                  <c:v>154</c:v>
                </c:pt>
                <c:pt idx="139">
                  <c:v>155</c:v>
                </c:pt>
                <c:pt idx="140">
                  <c:v>156</c:v>
                </c:pt>
                <c:pt idx="141">
                  <c:v>157</c:v>
                </c:pt>
                <c:pt idx="142">
                  <c:v>158</c:v>
                </c:pt>
                <c:pt idx="143">
                  <c:v>159</c:v>
                </c:pt>
                <c:pt idx="144">
                  <c:v>160</c:v>
                </c:pt>
                <c:pt idx="145">
                  <c:v>161</c:v>
                </c:pt>
                <c:pt idx="146">
                  <c:v>162</c:v>
                </c:pt>
                <c:pt idx="147">
                  <c:v>163</c:v>
                </c:pt>
                <c:pt idx="148">
                  <c:v>164</c:v>
                </c:pt>
                <c:pt idx="149">
                  <c:v>165</c:v>
                </c:pt>
                <c:pt idx="150">
                  <c:v>166</c:v>
                </c:pt>
                <c:pt idx="151">
                  <c:v>167</c:v>
                </c:pt>
                <c:pt idx="152">
                  <c:v>168</c:v>
                </c:pt>
                <c:pt idx="153">
                  <c:v>169</c:v>
                </c:pt>
                <c:pt idx="154">
                  <c:v>170</c:v>
                </c:pt>
                <c:pt idx="155">
                  <c:v>171</c:v>
                </c:pt>
                <c:pt idx="156">
                  <c:v>172</c:v>
                </c:pt>
                <c:pt idx="157">
                  <c:v>173</c:v>
                </c:pt>
                <c:pt idx="158">
                  <c:v>174</c:v>
                </c:pt>
                <c:pt idx="159">
                  <c:v>175</c:v>
                </c:pt>
                <c:pt idx="160">
                  <c:v>176</c:v>
                </c:pt>
                <c:pt idx="161">
                  <c:v>177</c:v>
                </c:pt>
                <c:pt idx="162">
                  <c:v>178</c:v>
                </c:pt>
                <c:pt idx="163">
                  <c:v>179</c:v>
                </c:pt>
                <c:pt idx="164">
                  <c:v>180</c:v>
                </c:pt>
                <c:pt idx="165">
                  <c:v>181</c:v>
                </c:pt>
                <c:pt idx="166">
                  <c:v>182</c:v>
                </c:pt>
                <c:pt idx="167">
                  <c:v>183</c:v>
                </c:pt>
                <c:pt idx="168">
                  <c:v>184</c:v>
                </c:pt>
                <c:pt idx="169">
                  <c:v>185</c:v>
                </c:pt>
                <c:pt idx="170">
                  <c:v>186</c:v>
                </c:pt>
                <c:pt idx="171">
                  <c:v>187</c:v>
                </c:pt>
                <c:pt idx="172">
                  <c:v>188</c:v>
                </c:pt>
                <c:pt idx="173">
                  <c:v>189</c:v>
                </c:pt>
                <c:pt idx="174">
                  <c:v>190</c:v>
                </c:pt>
                <c:pt idx="175">
                  <c:v>191</c:v>
                </c:pt>
                <c:pt idx="176">
                  <c:v>192</c:v>
                </c:pt>
                <c:pt idx="177">
                  <c:v>193</c:v>
                </c:pt>
                <c:pt idx="178">
                  <c:v>194</c:v>
                </c:pt>
                <c:pt idx="179">
                  <c:v>195</c:v>
                </c:pt>
                <c:pt idx="180">
                  <c:v>196</c:v>
                </c:pt>
                <c:pt idx="181">
                  <c:v>197</c:v>
                </c:pt>
                <c:pt idx="182">
                  <c:v>198</c:v>
                </c:pt>
                <c:pt idx="183">
                  <c:v>199</c:v>
                </c:pt>
                <c:pt idx="184">
                  <c:v>200</c:v>
                </c:pt>
                <c:pt idx="185">
                  <c:v>201</c:v>
                </c:pt>
                <c:pt idx="186">
                  <c:v>202</c:v>
                </c:pt>
                <c:pt idx="187">
                  <c:v>203</c:v>
                </c:pt>
                <c:pt idx="188">
                  <c:v>204</c:v>
                </c:pt>
                <c:pt idx="189">
                  <c:v>205</c:v>
                </c:pt>
                <c:pt idx="190">
                  <c:v>206</c:v>
                </c:pt>
                <c:pt idx="191">
                  <c:v>207</c:v>
                </c:pt>
                <c:pt idx="192">
                  <c:v>208</c:v>
                </c:pt>
                <c:pt idx="193">
                  <c:v>209</c:v>
                </c:pt>
                <c:pt idx="194">
                  <c:v>210</c:v>
                </c:pt>
                <c:pt idx="195">
                  <c:v>211</c:v>
                </c:pt>
                <c:pt idx="196">
                  <c:v>212</c:v>
                </c:pt>
                <c:pt idx="197">
                  <c:v>213</c:v>
                </c:pt>
                <c:pt idx="198">
                  <c:v>214</c:v>
                </c:pt>
                <c:pt idx="199">
                  <c:v>215</c:v>
                </c:pt>
                <c:pt idx="200">
                  <c:v>216</c:v>
                </c:pt>
                <c:pt idx="201">
                  <c:v>217</c:v>
                </c:pt>
                <c:pt idx="202">
                  <c:v>218</c:v>
                </c:pt>
                <c:pt idx="203">
                  <c:v>219</c:v>
                </c:pt>
                <c:pt idx="204">
                  <c:v>220</c:v>
                </c:pt>
                <c:pt idx="205">
                  <c:v>221</c:v>
                </c:pt>
                <c:pt idx="206">
                  <c:v>222</c:v>
                </c:pt>
                <c:pt idx="207">
                  <c:v>223</c:v>
                </c:pt>
                <c:pt idx="208">
                  <c:v>224</c:v>
                </c:pt>
                <c:pt idx="209">
                  <c:v>225</c:v>
                </c:pt>
                <c:pt idx="210">
                  <c:v>226</c:v>
                </c:pt>
                <c:pt idx="211">
                  <c:v>227</c:v>
                </c:pt>
                <c:pt idx="212">
                  <c:v>228</c:v>
                </c:pt>
                <c:pt idx="213">
                  <c:v>229</c:v>
                </c:pt>
                <c:pt idx="214">
                  <c:v>230</c:v>
                </c:pt>
                <c:pt idx="215">
                  <c:v>231</c:v>
                </c:pt>
                <c:pt idx="216">
                  <c:v>232</c:v>
                </c:pt>
                <c:pt idx="217">
                  <c:v>233</c:v>
                </c:pt>
                <c:pt idx="218">
                  <c:v>234</c:v>
                </c:pt>
                <c:pt idx="219">
                  <c:v>235</c:v>
                </c:pt>
                <c:pt idx="220">
                  <c:v>236</c:v>
                </c:pt>
                <c:pt idx="221">
                  <c:v>237</c:v>
                </c:pt>
                <c:pt idx="222">
                  <c:v>238</c:v>
                </c:pt>
                <c:pt idx="223">
                  <c:v>239</c:v>
                </c:pt>
                <c:pt idx="224">
                  <c:v>240</c:v>
                </c:pt>
                <c:pt idx="225">
                  <c:v>241</c:v>
                </c:pt>
                <c:pt idx="226">
                  <c:v>242</c:v>
                </c:pt>
                <c:pt idx="227">
                  <c:v>243</c:v>
                </c:pt>
                <c:pt idx="228">
                  <c:v>244</c:v>
                </c:pt>
                <c:pt idx="229">
                  <c:v>245</c:v>
                </c:pt>
                <c:pt idx="230">
                  <c:v>246</c:v>
                </c:pt>
                <c:pt idx="231">
                  <c:v>247</c:v>
                </c:pt>
                <c:pt idx="232">
                  <c:v>248</c:v>
                </c:pt>
                <c:pt idx="233">
                  <c:v>249</c:v>
                </c:pt>
                <c:pt idx="234">
                  <c:v>250</c:v>
                </c:pt>
                <c:pt idx="235">
                  <c:v>251</c:v>
                </c:pt>
                <c:pt idx="236">
                  <c:v>252</c:v>
                </c:pt>
                <c:pt idx="237">
                  <c:v>253</c:v>
                </c:pt>
                <c:pt idx="238">
                  <c:v>254</c:v>
                </c:pt>
                <c:pt idx="239">
                  <c:v>255</c:v>
                </c:pt>
                <c:pt idx="240">
                  <c:v>256</c:v>
                </c:pt>
                <c:pt idx="241">
                  <c:v>257</c:v>
                </c:pt>
                <c:pt idx="242">
                  <c:v>258</c:v>
                </c:pt>
                <c:pt idx="243">
                  <c:v>259</c:v>
                </c:pt>
                <c:pt idx="244">
                  <c:v>260</c:v>
                </c:pt>
                <c:pt idx="245">
                  <c:v>261</c:v>
                </c:pt>
                <c:pt idx="246">
                  <c:v>262</c:v>
                </c:pt>
                <c:pt idx="247">
                  <c:v>263</c:v>
                </c:pt>
                <c:pt idx="248">
                  <c:v>264</c:v>
                </c:pt>
                <c:pt idx="249">
                  <c:v>265</c:v>
                </c:pt>
                <c:pt idx="250">
                  <c:v>266</c:v>
                </c:pt>
                <c:pt idx="251">
                  <c:v>267</c:v>
                </c:pt>
                <c:pt idx="252">
                  <c:v>268</c:v>
                </c:pt>
                <c:pt idx="253">
                  <c:v>269</c:v>
                </c:pt>
                <c:pt idx="254">
                  <c:v>270</c:v>
                </c:pt>
                <c:pt idx="255">
                  <c:v>271</c:v>
                </c:pt>
                <c:pt idx="256">
                  <c:v>272</c:v>
                </c:pt>
                <c:pt idx="257">
                  <c:v>273</c:v>
                </c:pt>
                <c:pt idx="258">
                  <c:v>274</c:v>
                </c:pt>
                <c:pt idx="259">
                  <c:v>276</c:v>
                </c:pt>
                <c:pt idx="260">
                  <c:v>278</c:v>
                </c:pt>
                <c:pt idx="261">
                  <c:v>279</c:v>
                </c:pt>
                <c:pt idx="262">
                  <c:v>280</c:v>
                </c:pt>
                <c:pt idx="263">
                  <c:v>281</c:v>
                </c:pt>
                <c:pt idx="264">
                  <c:v>282</c:v>
                </c:pt>
                <c:pt idx="265">
                  <c:v>283</c:v>
                </c:pt>
                <c:pt idx="266">
                  <c:v>284</c:v>
                </c:pt>
                <c:pt idx="267">
                  <c:v>285</c:v>
                </c:pt>
                <c:pt idx="268">
                  <c:v>286</c:v>
                </c:pt>
                <c:pt idx="269">
                  <c:v>287</c:v>
                </c:pt>
                <c:pt idx="270">
                  <c:v>288</c:v>
                </c:pt>
                <c:pt idx="271">
                  <c:v>289</c:v>
                </c:pt>
                <c:pt idx="272">
                  <c:v>290</c:v>
                </c:pt>
                <c:pt idx="273">
                  <c:v>291</c:v>
                </c:pt>
                <c:pt idx="274">
                  <c:v>292</c:v>
                </c:pt>
                <c:pt idx="275">
                  <c:v>293</c:v>
                </c:pt>
                <c:pt idx="276">
                  <c:v>294</c:v>
                </c:pt>
                <c:pt idx="277">
                  <c:v>295</c:v>
                </c:pt>
                <c:pt idx="278">
                  <c:v>296</c:v>
                </c:pt>
                <c:pt idx="279">
                  <c:v>297</c:v>
                </c:pt>
                <c:pt idx="280">
                  <c:v>298</c:v>
                </c:pt>
                <c:pt idx="281">
                  <c:v>299</c:v>
                </c:pt>
                <c:pt idx="282">
                  <c:v>300</c:v>
                </c:pt>
                <c:pt idx="283">
                  <c:v>301</c:v>
                </c:pt>
                <c:pt idx="284">
                  <c:v>302</c:v>
                </c:pt>
                <c:pt idx="285">
                  <c:v>303</c:v>
                </c:pt>
                <c:pt idx="286">
                  <c:v>304</c:v>
                </c:pt>
                <c:pt idx="287">
                  <c:v>305</c:v>
                </c:pt>
                <c:pt idx="288">
                  <c:v>306</c:v>
                </c:pt>
                <c:pt idx="289">
                  <c:v>307</c:v>
                </c:pt>
                <c:pt idx="290">
                  <c:v>308</c:v>
                </c:pt>
                <c:pt idx="291">
                  <c:v>309</c:v>
                </c:pt>
                <c:pt idx="292">
                  <c:v>310</c:v>
                </c:pt>
                <c:pt idx="293">
                  <c:v>311</c:v>
                </c:pt>
                <c:pt idx="294">
                  <c:v>312</c:v>
                </c:pt>
                <c:pt idx="295">
                  <c:v>313</c:v>
                </c:pt>
                <c:pt idx="296">
                  <c:v>314</c:v>
                </c:pt>
                <c:pt idx="297">
                  <c:v>315</c:v>
                </c:pt>
                <c:pt idx="298">
                  <c:v>316</c:v>
                </c:pt>
                <c:pt idx="299">
                  <c:v>317</c:v>
                </c:pt>
                <c:pt idx="300">
                  <c:v>318</c:v>
                </c:pt>
                <c:pt idx="301">
                  <c:v>319</c:v>
                </c:pt>
                <c:pt idx="302">
                  <c:v>320</c:v>
                </c:pt>
                <c:pt idx="303">
                  <c:v>321</c:v>
                </c:pt>
                <c:pt idx="304">
                  <c:v>322</c:v>
                </c:pt>
                <c:pt idx="305">
                  <c:v>323</c:v>
                </c:pt>
                <c:pt idx="306">
                  <c:v>324</c:v>
                </c:pt>
                <c:pt idx="307">
                  <c:v>325</c:v>
                </c:pt>
                <c:pt idx="308">
                  <c:v>326</c:v>
                </c:pt>
                <c:pt idx="309">
                  <c:v>327</c:v>
                </c:pt>
                <c:pt idx="310">
                  <c:v>328</c:v>
                </c:pt>
                <c:pt idx="311">
                  <c:v>329</c:v>
                </c:pt>
                <c:pt idx="312">
                  <c:v>330</c:v>
                </c:pt>
                <c:pt idx="313">
                  <c:v>331</c:v>
                </c:pt>
                <c:pt idx="314">
                  <c:v>332</c:v>
                </c:pt>
                <c:pt idx="315">
                  <c:v>333</c:v>
                </c:pt>
                <c:pt idx="316">
                  <c:v>335</c:v>
                </c:pt>
                <c:pt idx="317">
                  <c:v>336</c:v>
                </c:pt>
                <c:pt idx="318">
                  <c:v>337</c:v>
                </c:pt>
                <c:pt idx="319">
                  <c:v>338</c:v>
                </c:pt>
                <c:pt idx="320">
                  <c:v>339</c:v>
                </c:pt>
                <c:pt idx="321">
                  <c:v>340</c:v>
                </c:pt>
                <c:pt idx="322">
                  <c:v>341</c:v>
                </c:pt>
                <c:pt idx="323">
                  <c:v>343</c:v>
                </c:pt>
                <c:pt idx="324">
                  <c:v>344</c:v>
                </c:pt>
                <c:pt idx="325">
                  <c:v>346</c:v>
                </c:pt>
                <c:pt idx="326">
                  <c:v>347</c:v>
                </c:pt>
                <c:pt idx="327">
                  <c:v>348</c:v>
                </c:pt>
                <c:pt idx="328">
                  <c:v>349</c:v>
                </c:pt>
                <c:pt idx="329">
                  <c:v>351</c:v>
                </c:pt>
                <c:pt idx="330">
                  <c:v>352</c:v>
                </c:pt>
                <c:pt idx="331">
                  <c:v>353</c:v>
                </c:pt>
                <c:pt idx="332">
                  <c:v>354</c:v>
                </c:pt>
                <c:pt idx="333">
                  <c:v>355</c:v>
                </c:pt>
                <c:pt idx="334">
                  <c:v>356</c:v>
                </c:pt>
                <c:pt idx="335">
                  <c:v>357</c:v>
                </c:pt>
                <c:pt idx="336">
                  <c:v>359</c:v>
                </c:pt>
                <c:pt idx="337">
                  <c:v>360</c:v>
                </c:pt>
                <c:pt idx="338">
                  <c:v>362</c:v>
                </c:pt>
                <c:pt idx="339">
                  <c:v>363</c:v>
                </c:pt>
                <c:pt idx="340">
                  <c:v>364</c:v>
                </c:pt>
                <c:pt idx="341">
                  <c:v>365</c:v>
                </c:pt>
                <c:pt idx="342">
                  <c:v>366</c:v>
                </c:pt>
                <c:pt idx="343">
                  <c:v>367</c:v>
                </c:pt>
                <c:pt idx="344">
                  <c:v>368</c:v>
                </c:pt>
                <c:pt idx="345">
                  <c:v>369</c:v>
                </c:pt>
                <c:pt idx="346">
                  <c:v>372</c:v>
                </c:pt>
                <c:pt idx="347">
                  <c:v>373</c:v>
                </c:pt>
                <c:pt idx="348">
                  <c:v>375</c:v>
                </c:pt>
                <c:pt idx="349">
                  <c:v>376</c:v>
                </c:pt>
                <c:pt idx="350">
                  <c:v>377</c:v>
                </c:pt>
                <c:pt idx="351">
                  <c:v>378</c:v>
                </c:pt>
                <c:pt idx="352">
                  <c:v>379</c:v>
                </c:pt>
                <c:pt idx="353">
                  <c:v>380</c:v>
                </c:pt>
                <c:pt idx="354">
                  <c:v>381</c:v>
                </c:pt>
                <c:pt idx="355">
                  <c:v>382</c:v>
                </c:pt>
                <c:pt idx="356">
                  <c:v>383</c:v>
                </c:pt>
                <c:pt idx="357">
                  <c:v>384</c:v>
                </c:pt>
                <c:pt idx="358">
                  <c:v>385</c:v>
                </c:pt>
                <c:pt idx="359">
                  <c:v>386</c:v>
                </c:pt>
                <c:pt idx="360">
                  <c:v>387</c:v>
                </c:pt>
                <c:pt idx="361">
                  <c:v>388</c:v>
                </c:pt>
                <c:pt idx="362">
                  <c:v>389</c:v>
                </c:pt>
                <c:pt idx="363">
                  <c:v>390</c:v>
                </c:pt>
                <c:pt idx="364">
                  <c:v>391</c:v>
                </c:pt>
                <c:pt idx="365">
                  <c:v>392</c:v>
                </c:pt>
                <c:pt idx="366">
                  <c:v>393</c:v>
                </c:pt>
                <c:pt idx="367">
                  <c:v>394</c:v>
                </c:pt>
                <c:pt idx="368">
                  <c:v>395</c:v>
                </c:pt>
                <c:pt idx="369">
                  <c:v>398</c:v>
                </c:pt>
                <c:pt idx="370">
                  <c:v>399</c:v>
                </c:pt>
                <c:pt idx="371">
                  <c:v>400</c:v>
                </c:pt>
                <c:pt idx="372">
                  <c:v>401</c:v>
                </c:pt>
                <c:pt idx="373">
                  <c:v>402</c:v>
                </c:pt>
                <c:pt idx="374">
                  <c:v>403</c:v>
                </c:pt>
                <c:pt idx="375">
                  <c:v>404</c:v>
                </c:pt>
                <c:pt idx="376">
                  <c:v>405</c:v>
                </c:pt>
                <c:pt idx="377">
                  <c:v>406</c:v>
                </c:pt>
                <c:pt idx="378">
                  <c:v>407</c:v>
                </c:pt>
                <c:pt idx="379">
                  <c:v>408</c:v>
                </c:pt>
                <c:pt idx="380">
                  <c:v>409</c:v>
                </c:pt>
                <c:pt idx="381">
                  <c:v>410</c:v>
                </c:pt>
                <c:pt idx="382">
                  <c:v>411</c:v>
                </c:pt>
                <c:pt idx="383">
                  <c:v>412</c:v>
                </c:pt>
                <c:pt idx="384">
                  <c:v>413</c:v>
                </c:pt>
                <c:pt idx="385">
                  <c:v>414</c:v>
                </c:pt>
                <c:pt idx="386">
                  <c:v>416</c:v>
                </c:pt>
                <c:pt idx="387">
                  <c:v>417</c:v>
                </c:pt>
                <c:pt idx="388">
                  <c:v>420</c:v>
                </c:pt>
                <c:pt idx="389">
                  <c:v>421</c:v>
                </c:pt>
                <c:pt idx="390">
                  <c:v>422</c:v>
                </c:pt>
                <c:pt idx="391">
                  <c:v>423</c:v>
                </c:pt>
                <c:pt idx="392">
                  <c:v>424</c:v>
                </c:pt>
                <c:pt idx="393">
                  <c:v>426</c:v>
                </c:pt>
                <c:pt idx="394">
                  <c:v>427</c:v>
                </c:pt>
                <c:pt idx="395">
                  <c:v>428</c:v>
                </c:pt>
                <c:pt idx="396">
                  <c:v>429</c:v>
                </c:pt>
                <c:pt idx="397">
                  <c:v>431</c:v>
                </c:pt>
                <c:pt idx="398">
                  <c:v>432</c:v>
                </c:pt>
                <c:pt idx="399">
                  <c:v>433</c:v>
                </c:pt>
                <c:pt idx="400">
                  <c:v>434</c:v>
                </c:pt>
                <c:pt idx="401">
                  <c:v>435</c:v>
                </c:pt>
                <c:pt idx="402">
                  <c:v>436</c:v>
                </c:pt>
                <c:pt idx="403">
                  <c:v>437</c:v>
                </c:pt>
                <c:pt idx="404">
                  <c:v>438</c:v>
                </c:pt>
                <c:pt idx="405">
                  <c:v>439</c:v>
                </c:pt>
                <c:pt idx="406">
                  <c:v>440</c:v>
                </c:pt>
                <c:pt idx="407">
                  <c:v>441</c:v>
                </c:pt>
                <c:pt idx="408">
                  <c:v>443</c:v>
                </c:pt>
                <c:pt idx="409">
                  <c:v>444</c:v>
                </c:pt>
                <c:pt idx="410">
                  <c:v>445</c:v>
                </c:pt>
                <c:pt idx="411">
                  <c:v>447</c:v>
                </c:pt>
                <c:pt idx="412">
                  <c:v>448</c:v>
                </c:pt>
                <c:pt idx="413">
                  <c:v>449</c:v>
                </c:pt>
                <c:pt idx="414">
                  <c:v>451</c:v>
                </c:pt>
                <c:pt idx="415">
                  <c:v>452</c:v>
                </c:pt>
                <c:pt idx="416">
                  <c:v>453</c:v>
                </c:pt>
                <c:pt idx="417">
                  <c:v>456</c:v>
                </c:pt>
                <c:pt idx="418">
                  <c:v>457</c:v>
                </c:pt>
                <c:pt idx="419">
                  <c:v>460</c:v>
                </c:pt>
                <c:pt idx="420">
                  <c:v>462</c:v>
                </c:pt>
                <c:pt idx="421">
                  <c:v>464</c:v>
                </c:pt>
                <c:pt idx="422">
                  <c:v>465</c:v>
                </c:pt>
                <c:pt idx="423">
                  <c:v>466</c:v>
                </c:pt>
                <c:pt idx="424">
                  <c:v>467</c:v>
                </c:pt>
                <c:pt idx="425">
                  <c:v>468</c:v>
                </c:pt>
                <c:pt idx="426">
                  <c:v>469</c:v>
                </c:pt>
                <c:pt idx="427">
                  <c:v>470</c:v>
                </c:pt>
                <c:pt idx="428">
                  <c:v>471</c:v>
                </c:pt>
                <c:pt idx="429">
                  <c:v>472</c:v>
                </c:pt>
                <c:pt idx="430">
                  <c:v>473</c:v>
                </c:pt>
                <c:pt idx="431">
                  <c:v>476</c:v>
                </c:pt>
                <c:pt idx="432">
                  <c:v>477</c:v>
                </c:pt>
                <c:pt idx="433">
                  <c:v>478</c:v>
                </c:pt>
                <c:pt idx="434">
                  <c:v>480</c:v>
                </c:pt>
                <c:pt idx="435">
                  <c:v>481</c:v>
                </c:pt>
                <c:pt idx="436">
                  <c:v>484</c:v>
                </c:pt>
                <c:pt idx="437">
                  <c:v>485</c:v>
                </c:pt>
                <c:pt idx="438">
                  <c:v>486</c:v>
                </c:pt>
                <c:pt idx="439">
                  <c:v>488</c:v>
                </c:pt>
                <c:pt idx="440">
                  <c:v>489</c:v>
                </c:pt>
                <c:pt idx="441">
                  <c:v>490</c:v>
                </c:pt>
                <c:pt idx="442">
                  <c:v>491</c:v>
                </c:pt>
                <c:pt idx="443">
                  <c:v>492</c:v>
                </c:pt>
                <c:pt idx="444">
                  <c:v>494</c:v>
                </c:pt>
                <c:pt idx="445">
                  <c:v>497</c:v>
                </c:pt>
                <c:pt idx="446">
                  <c:v>499</c:v>
                </c:pt>
                <c:pt idx="447">
                  <c:v>500</c:v>
                </c:pt>
                <c:pt idx="448">
                  <c:v>501</c:v>
                </c:pt>
                <c:pt idx="449">
                  <c:v>502</c:v>
                </c:pt>
                <c:pt idx="450">
                  <c:v>503</c:v>
                </c:pt>
                <c:pt idx="451">
                  <c:v>504</c:v>
                </c:pt>
                <c:pt idx="452">
                  <c:v>506</c:v>
                </c:pt>
                <c:pt idx="453">
                  <c:v>507</c:v>
                </c:pt>
                <c:pt idx="454">
                  <c:v>508</c:v>
                </c:pt>
                <c:pt idx="455">
                  <c:v>510</c:v>
                </c:pt>
                <c:pt idx="456">
                  <c:v>512</c:v>
                </c:pt>
                <c:pt idx="457">
                  <c:v>513</c:v>
                </c:pt>
                <c:pt idx="458">
                  <c:v>515</c:v>
                </c:pt>
                <c:pt idx="459">
                  <c:v>516</c:v>
                </c:pt>
                <c:pt idx="460">
                  <c:v>519</c:v>
                </c:pt>
                <c:pt idx="461">
                  <c:v>520</c:v>
                </c:pt>
                <c:pt idx="462">
                  <c:v>522</c:v>
                </c:pt>
                <c:pt idx="463">
                  <c:v>526</c:v>
                </c:pt>
                <c:pt idx="464">
                  <c:v>528</c:v>
                </c:pt>
                <c:pt idx="465">
                  <c:v>529</c:v>
                </c:pt>
                <c:pt idx="466">
                  <c:v>532</c:v>
                </c:pt>
                <c:pt idx="467">
                  <c:v>533</c:v>
                </c:pt>
                <c:pt idx="468">
                  <c:v>534</c:v>
                </c:pt>
                <c:pt idx="469">
                  <c:v>535</c:v>
                </c:pt>
                <c:pt idx="470">
                  <c:v>536</c:v>
                </c:pt>
                <c:pt idx="471">
                  <c:v>540</c:v>
                </c:pt>
                <c:pt idx="472">
                  <c:v>541</c:v>
                </c:pt>
                <c:pt idx="473">
                  <c:v>542</c:v>
                </c:pt>
                <c:pt idx="474">
                  <c:v>543</c:v>
                </c:pt>
                <c:pt idx="475">
                  <c:v>544</c:v>
                </c:pt>
                <c:pt idx="476">
                  <c:v>546</c:v>
                </c:pt>
                <c:pt idx="477">
                  <c:v>547</c:v>
                </c:pt>
                <c:pt idx="478">
                  <c:v>548</c:v>
                </c:pt>
                <c:pt idx="479">
                  <c:v>550</c:v>
                </c:pt>
                <c:pt idx="480">
                  <c:v>552</c:v>
                </c:pt>
                <c:pt idx="481">
                  <c:v>555</c:v>
                </c:pt>
                <c:pt idx="482">
                  <c:v>556</c:v>
                </c:pt>
                <c:pt idx="483">
                  <c:v>558</c:v>
                </c:pt>
                <c:pt idx="484">
                  <c:v>559</c:v>
                </c:pt>
                <c:pt idx="485">
                  <c:v>561</c:v>
                </c:pt>
                <c:pt idx="486">
                  <c:v>562</c:v>
                </c:pt>
                <c:pt idx="487">
                  <c:v>563</c:v>
                </c:pt>
                <c:pt idx="488">
                  <c:v>564</c:v>
                </c:pt>
                <c:pt idx="489">
                  <c:v>565</c:v>
                </c:pt>
                <c:pt idx="490">
                  <c:v>566</c:v>
                </c:pt>
                <c:pt idx="491">
                  <c:v>568</c:v>
                </c:pt>
                <c:pt idx="492">
                  <c:v>572</c:v>
                </c:pt>
                <c:pt idx="493">
                  <c:v>575</c:v>
                </c:pt>
                <c:pt idx="494">
                  <c:v>576</c:v>
                </c:pt>
                <c:pt idx="495">
                  <c:v>577</c:v>
                </c:pt>
                <c:pt idx="496">
                  <c:v>578</c:v>
                </c:pt>
                <c:pt idx="497">
                  <c:v>579</c:v>
                </c:pt>
                <c:pt idx="498">
                  <c:v>580</c:v>
                </c:pt>
                <c:pt idx="499">
                  <c:v>581</c:v>
                </c:pt>
                <c:pt idx="500">
                  <c:v>582</c:v>
                </c:pt>
                <c:pt idx="501">
                  <c:v>583</c:v>
                </c:pt>
                <c:pt idx="502">
                  <c:v>584</c:v>
                </c:pt>
                <c:pt idx="503">
                  <c:v>585</c:v>
                </c:pt>
                <c:pt idx="504">
                  <c:v>586</c:v>
                </c:pt>
                <c:pt idx="505">
                  <c:v>588</c:v>
                </c:pt>
                <c:pt idx="506">
                  <c:v>589</c:v>
                </c:pt>
                <c:pt idx="507">
                  <c:v>592</c:v>
                </c:pt>
                <c:pt idx="508">
                  <c:v>593</c:v>
                </c:pt>
                <c:pt idx="509">
                  <c:v>594</c:v>
                </c:pt>
                <c:pt idx="510">
                  <c:v>595</c:v>
                </c:pt>
                <c:pt idx="511">
                  <c:v>599</c:v>
                </c:pt>
                <c:pt idx="512">
                  <c:v>600</c:v>
                </c:pt>
                <c:pt idx="513">
                  <c:v>603</c:v>
                </c:pt>
                <c:pt idx="514">
                  <c:v>604</c:v>
                </c:pt>
                <c:pt idx="515">
                  <c:v>607</c:v>
                </c:pt>
                <c:pt idx="516">
                  <c:v>608</c:v>
                </c:pt>
                <c:pt idx="517">
                  <c:v>611</c:v>
                </c:pt>
                <c:pt idx="518">
                  <c:v>612</c:v>
                </c:pt>
                <c:pt idx="519">
                  <c:v>614</c:v>
                </c:pt>
                <c:pt idx="520">
                  <c:v>616</c:v>
                </c:pt>
                <c:pt idx="521">
                  <c:v>619</c:v>
                </c:pt>
                <c:pt idx="522">
                  <c:v>620</c:v>
                </c:pt>
                <c:pt idx="523">
                  <c:v>622</c:v>
                </c:pt>
                <c:pt idx="524">
                  <c:v>625</c:v>
                </c:pt>
                <c:pt idx="525">
                  <c:v>627</c:v>
                </c:pt>
                <c:pt idx="526">
                  <c:v>628</c:v>
                </c:pt>
                <c:pt idx="527">
                  <c:v>630</c:v>
                </c:pt>
                <c:pt idx="528">
                  <c:v>631</c:v>
                </c:pt>
                <c:pt idx="529">
                  <c:v>633</c:v>
                </c:pt>
                <c:pt idx="530">
                  <c:v>634</c:v>
                </c:pt>
                <c:pt idx="531">
                  <c:v>635</c:v>
                </c:pt>
                <c:pt idx="532">
                  <c:v>636</c:v>
                </c:pt>
                <c:pt idx="533">
                  <c:v>639</c:v>
                </c:pt>
                <c:pt idx="534">
                  <c:v>641</c:v>
                </c:pt>
                <c:pt idx="535">
                  <c:v>644</c:v>
                </c:pt>
                <c:pt idx="536">
                  <c:v>649</c:v>
                </c:pt>
                <c:pt idx="537">
                  <c:v>653</c:v>
                </c:pt>
                <c:pt idx="538">
                  <c:v>655</c:v>
                </c:pt>
                <c:pt idx="539">
                  <c:v>656</c:v>
                </c:pt>
                <c:pt idx="540">
                  <c:v>657</c:v>
                </c:pt>
                <c:pt idx="541">
                  <c:v>659</c:v>
                </c:pt>
                <c:pt idx="542">
                  <c:v>660</c:v>
                </c:pt>
                <c:pt idx="543">
                  <c:v>662</c:v>
                </c:pt>
                <c:pt idx="544">
                  <c:v>663</c:v>
                </c:pt>
                <c:pt idx="545">
                  <c:v>668</c:v>
                </c:pt>
                <c:pt idx="546">
                  <c:v>669</c:v>
                </c:pt>
                <c:pt idx="547">
                  <c:v>671</c:v>
                </c:pt>
                <c:pt idx="548">
                  <c:v>673</c:v>
                </c:pt>
                <c:pt idx="549">
                  <c:v>675</c:v>
                </c:pt>
                <c:pt idx="550">
                  <c:v>678</c:v>
                </c:pt>
                <c:pt idx="551">
                  <c:v>679</c:v>
                </c:pt>
                <c:pt idx="552">
                  <c:v>681</c:v>
                </c:pt>
                <c:pt idx="553">
                  <c:v>682</c:v>
                </c:pt>
                <c:pt idx="554">
                  <c:v>683</c:v>
                </c:pt>
                <c:pt idx="555">
                  <c:v>684</c:v>
                </c:pt>
                <c:pt idx="556">
                  <c:v>686</c:v>
                </c:pt>
                <c:pt idx="557">
                  <c:v>687</c:v>
                </c:pt>
                <c:pt idx="558">
                  <c:v>689</c:v>
                </c:pt>
                <c:pt idx="559">
                  <c:v>692</c:v>
                </c:pt>
                <c:pt idx="560">
                  <c:v>693</c:v>
                </c:pt>
                <c:pt idx="561">
                  <c:v>694</c:v>
                </c:pt>
                <c:pt idx="562">
                  <c:v>696</c:v>
                </c:pt>
                <c:pt idx="563">
                  <c:v>698</c:v>
                </c:pt>
                <c:pt idx="564">
                  <c:v>699</c:v>
                </c:pt>
                <c:pt idx="565">
                  <c:v>700</c:v>
                </c:pt>
                <c:pt idx="566">
                  <c:v>705</c:v>
                </c:pt>
                <c:pt idx="567">
                  <c:v>706</c:v>
                </c:pt>
                <c:pt idx="568">
                  <c:v>708</c:v>
                </c:pt>
                <c:pt idx="569">
                  <c:v>714</c:v>
                </c:pt>
                <c:pt idx="570">
                  <c:v>715</c:v>
                </c:pt>
                <c:pt idx="571">
                  <c:v>718</c:v>
                </c:pt>
                <c:pt idx="572">
                  <c:v>721</c:v>
                </c:pt>
                <c:pt idx="573">
                  <c:v>722</c:v>
                </c:pt>
                <c:pt idx="574">
                  <c:v>732</c:v>
                </c:pt>
                <c:pt idx="575">
                  <c:v>736</c:v>
                </c:pt>
                <c:pt idx="576">
                  <c:v>738</c:v>
                </c:pt>
                <c:pt idx="577">
                  <c:v>742</c:v>
                </c:pt>
                <c:pt idx="578">
                  <c:v>747</c:v>
                </c:pt>
                <c:pt idx="579">
                  <c:v>751</c:v>
                </c:pt>
                <c:pt idx="580">
                  <c:v>752</c:v>
                </c:pt>
                <c:pt idx="581">
                  <c:v>757</c:v>
                </c:pt>
                <c:pt idx="582">
                  <c:v>764</c:v>
                </c:pt>
                <c:pt idx="583">
                  <c:v>765</c:v>
                </c:pt>
                <c:pt idx="584">
                  <c:v>769</c:v>
                </c:pt>
                <c:pt idx="585">
                  <c:v>771</c:v>
                </c:pt>
                <c:pt idx="586">
                  <c:v>773</c:v>
                </c:pt>
                <c:pt idx="587">
                  <c:v>776</c:v>
                </c:pt>
                <c:pt idx="588">
                  <c:v>785</c:v>
                </c:pt>
                <c:pt idx="589">
                  <c:v>792</c:v>
                </c:pt>
                <c:pt idx="590">
                  <c:v>799</c:v>
                </c:pt>
                <c:pt idx="591">
                  <c:v>803</c:v>
                </c:pt>
                <c:pt idx="592">
                  <c:v>804</c:v>
                </c:pt>
                <c:pt idx="593">
                  <c:v>807</c:v>
                </c:pt>
                <c:pt idx="594">
                  <c:v>809</c:v>
                </c:pt>
                <c:pt idx="595">
                  <c:v>811</c:v>
                </c:pt>
                <c:pt idx="596">
                  <c:v>812</c:v>
                </c:pt>
                <c:pt idx="597">
                  <c:v>814</c:v>
                </c:pt>
                <c:pt idx="598">
                  <c:v>815</c:v>
                </c:pt>
                <c:pt idx="599">
                  <c:v>819</c:v>
                </c:pt>
                <c:pt idx="600">
                  <c:v>821</c:v>
                </c:pt>
                <c:pt idx="601">
                  <c:v>830</c:v>
                </c:pt>
                <c:pt idx="602">
                  <c:v>840</c:v>
                </c:pt>
                <c:pt idx="603">
                  <c:v>863</c:v>
                </c:pt>
                <c:pt idx="604">
                  <c:v>892</c:v>
                </c:pt>
                <c:pt idx="605">
                  <c:v>915</c:v>
                </c:pt>
                <c:pt idx="606">
                  <c:v>921</c:v>
                </c:pt>
                <c:pt idx="607">
                  <c:v>926</c:v>
                </c:pt>
                <c:pt idx="608">
                  <c:v>937</c:v>
                </c:pt>
                <c:pt idx="609">
                  <c:v>940</c:v>
                </c:pt>
                <c:pt idx="610">
                  <c:v>968</c:v>
                </c:pt>
                <c:pt idx="611">
                  <c:v>972</c:v>
                </c:pt>
                <c:pt idx="612">
                  <c:v>973</c:v>
                </c:pt>
                <c:pt idx="613">
                  <c:v>977</c:v>
                </c:pt>
                <c:pt idx="614">
                  <c:v>980</c:v>
                </c:pt>
                <c:pt idx="615">
                  <c:v>992</c:v>
                </c:pt>
                <c:pt idx="616">
                  <c:v>995</c:v>
                </c:pt>
                <c:pt idx="617">
                  <c:v>1006</c:v>
                </c:pt>
                <c:pt idx="618">
                  <c:v>1008</c:v>
                </c:pt>
                <c:pt idx="619">
                  <c:v>1016</c:v>
                </c:pt>
                <c:pt idx="620">
                  <c:v>1025</c:v>
                </c:pt>
                <c:pt idx="621">
                  <c:v>1028</c:v>
                </c:pt>
                <c:pt idx="622">
                  <c:v>1041</c:v>
                </c:pt>
                <c:pt idx="623">
                  <c:v>1058</c:v>
                </c:pt>
                <c:pt idx="624">
                  <c:v>1076</c:v>
                </c:pt>
                <c:pt idx="625">
                  <c:v>1214</c:v>
                </c:pt>
                <c:pt idx="626">
                  <c:v>1216</c:v>
                </c:pt>
                <c:pt idx="627">
                  <c:v>1276</c:v>
                </c:pt>
                <c:pt idx="628">
                  <c:v>1396</c:v>
                </c:pt>
                <c:pt idx="629">
                  <c:v>1480</c:v>
                </c:pt>
                <c:pt idx="630">
                  <c:v>1855</c:v>
                </c:pt>
              </c:numCache>
            </c:numRef>
          </c:cat>
          <c:val>
            <c:numRef>
              <c:f>stats!$B$1:$B$631</c:f>
              <c:numCache>
                <c:formatCode>General</c:formatCode>
                <c:ptCount val="631"/>
                <c:pt idx="0">
                  <c:v>171</c:v>
                </c:pt>
                <c:pt idx="1">
                  <c:v>81</c:v>
                </c:pt>
                <c:pt idx="2">
                  <c:v>82</c:v>
                </c:pt>
                <c:pt idx="3">
                  <c:v>82</c:v>
                </c:pt>
                <c:pt idx="4">
                  <c:v>137</c:v>
                </c:pt>
                <c:pt idx="5">
                  <c:v>66</c:v>
                </c:pt>
                <c:pt idx="6">
                  <c:v>60</c:v>
                </c:pt>
                <c:pt idx="7">
                  <c:v>72</c:v>
                </c:pt>
                <c:pt idx="8">
                  <c:v>106</c:v>
                </c:pt>
                <c:pt idx="9">
                  <c:v>55</c:v>
                </c:pt>
                <c:pt idx="10">
                  <c:v>63</c:v>
                </c:pt>
                <c:pt idx="11">
                  <c:v>46</c:v>
                </c:pt>
                <c:pt idx="12">
                  <c:v>126</c:v>
                </c:pt>
                <c:pt idx="13">
                  <c:v>56</c:v>
                </c:pt>
                <c:pt idx="14">
                  <c:v>50</c:v>
                </c:pt>
                <c:pt idx="15">
                  <c:v>48</c:v>
                </c:pt>
                <c:pt idx="16">
                  <c:v>95</c:v>
                </c:pt>
                <c:pt idx="17">
                  <c:v>37</c:v>
                </c:pt>
                <c:pt idx="18">
                  <c:v>48</c:v>
                </c:pt>
                <c:pt idx="19">
                  <c:v>41</c:v>
                </c:pt>
                <c:pt idx="20">
                  <c:v>85</c:v>
                </c:pt>
                <c:pt idx="21">
                  <c:v>55</c:v>
                </c:pt>
                <c:pt idx="22">
                  <c:v>50</c:v>
                </c:pt>
                <c:pt idx="23">
                  <c:v>31</c:v>
                </c:pt>
                <c:pt idx="24">
                  <c:v>90</c:v>
                </c:pt>
                <c:pt idx="25">
                  <c:v>39</c:v>
                </c:pt>
                <c:pt idx="26">
                  <c:v>34</c:v>
                </c:pt>
                <c:pt idx="27">
                  <c:v>32</c:v>
                </c:pt>
                <c:pt idx="28">
                  <c:v>64</c:v>
                </c:pt>
                <c:pt idx="29">
                  <c:v>39</c:v>
                </c:pt>
                <c:pt idx="30">
                  <c:v>32</c:v>
                </c:pt>
                <c:pt idx="31">
                  <c:v>28</c:v>
                </c:pt>
                <c:pt idx="32">
                  <c:v>57</c:v>
                </c:pt>
                <c:pt idx="33">
                  <c:v>45</c:v>
                </c:pt>
                <c:pt idx="34">
                  <c:v>23</c:v>
                </c:pt>
                <c:pt idx="35">
                  <c:v>42</c:v>
                </c:pt>
                <c:pt idx="36">
                  <c:v>54</c:v>
                </c:pt>
                <c:pt idx="37">
                  <c:v>35</c:v>
                </c:pt>
                <c:pt idx="38">
                  <c:v>29</c:v>
                </c:pt>
                <c:pt idx="39">
                  <c:v>23</c:v>
                </c:pt>
                <c:pt idx="40">
                  <c:v>64</c:v>
                </c:pt>
                <c:pt idx="41">
                  <c:v>30</c:v>
                </c:pt>
                <c:pt idx="42">
                  <c:v>25</c:v>
                </c:pt>
                <c:pt idx="43">
                  <c:v>30</c:v>
                </c:pt>
                <c:pt idx="44">
                  <c:v>46</c:v>
                </c:pt>
                <c:pt idx="45">
                  <c:v>28</c:v>
                </c:pt>
                <c:pt idx="46">
                  <c:v>28</c:v>
                </c:pt>
                <c:pt idx="47">
                  <c:v>21</c:v>
                </c:pt>
                <c:pt idx="48">
                  <c:v>54</c:v>
                </c:pt>
                <c:pt idx="49">
                  <c:v>18</c:v>
                </c:pt>
                <c:pt idx="50">
                  <c:v>21</c:v>
                </c:pt>
                <c:pt idx="51">
                  <c:v>21</c:v>
                </c:pt>
                <c:pt idx="52">
                  <c:v>47</c:v>
                </c:pt>
                <c:pt idx="53">
                  <c:v>18</c:v>
                </c:pt>
                <c:pt idx="54">
                  <c:v>20</c:v>
                </c:pt>
                <c:pt idx="55">
                  <c:v>26</c:v>
                </c:pt>
                <c:pt idx="56">
                  <c:v>39</c:v>
                </c:pt>
                <c:pt idx="57">
                  <c:v>26</c:v>
                </c:pt>
                <c:pt idx="58">
                  <c:v>10</c:v>
                </c:pt>
                <c:pt idx="59">
                  <c:v>20</c:v>
                </c:pt>
                <c:pt idx="60">
                  <c:v>35</c:v>
                </c:pt>
                <c:pt idx="61">
                  <c:v>22</c:v>
                </c:pt>
                <c:pt idx="62">
                  <c:v>19</c:v>
                </c:pt>
                <c:pt idx="63">
                  <c:v>17</c:v>
                </c:pt>
                <c:pt idx="64">
                  <c:v>58</c:v>
                </c:pt>
                <c:pt idx="65">
                  <c:v>31</c:v>
                </c:pt>
                <c:pt idx="66">
                  <c:v>27</c:v>
                </c:pt>
                <c:pt idx="67">
                  <c:v>24</c:v>
                </c:pt>
                <c:pt idx="68">
                  <c:v>42</c:v>
                </c:pt>
                <c:pt idx="69">
                  <c:v>15</c:v>
                </c:pt>
                <c:pt idx="70">
                  <c:v>24</c:v>
                </c:pt>
                <c:pt idx="71">
                  <c:v>13</c:v>
                </c:pt>
                <c:pt idx="72">
                  <c:v>32</c:v>
                </c:pt>
                <c:pt idx="73">
                  <c:v>13</c:v>
                </c:pt>
                <c:pt idx="74">
                  <c:v>14</c:v>
                </c:pt>
                <c:pt idx="75">
                  <c:v>17</c:v>
                </c:pt>
                <c:pt idx="76">
                  <c:v>36</c:v>
                </c:pt>
                <c:pt idx="77">
                  <c:v>20</c:v>
                </c:pt>
                <c:pt idx="78">
                  <c:v>17</c:v>
                </c:pt>
                <c:pt idx="79">
                  <c:v>19</c:v>
                </c:pt>
                <c:pt idx="80">
                  <c:v>35</c:v>
                </c:pt>
                <c:pt idx="81">
                  <c:v>19</c:v>
                </c:pt>
                <c:pt idx="82">
                  <c:v>16</c:v>
                </c:pt>
                <c:pt idx="83">
                  <c:v>17</c:v>
                </c:pt>
                <c:pt idx="84">
                  <c:v>46</c:v>
                </c:pt>
                <c:pt idx="85">
                  <c:v>18</c:v>
                </c:pt>
                <c:pt idx="86">
                  <c:v>12</c:v>
                </c:pt>
                <c:pt idx="87">
                  <c:v>16</c:v>
                </c:pt>
                <c:pt idx="88">
                  <c:v>24</c:v>
                </c:pt>
                <c:pt idx="89">
                  <c:v>22</c:v>
                </c:pt>
                <c:pt idx="90">
                  <c:v>11</c:v>
                </c:pt>
                <c:pt idx="91">
                  <c:v>11</c:v>
                </c:pt>
                <c:pt idx="92">
                  <c:v>27</c:v>
                </c:pt>
                <c:pt idx="93">
                  <c:v>13</c:v>
                </c:pt>
                <c:pt idx="94">
                  <c:v>14</c:v>
                </c:pt>
                <c:pt idx="95">
                  <c:v>15</c:v>
                </c:pt>
                <c:pt idx="96">
                  <c:v>19</c:v>
                </c:pt>
                <c:pt idx="97">
                  <c:v>10</c:v>
                </c:pt>
                <c:pt idx="98">
                  <c:v>17</c:v>
                </c:pt>
                <c:pt idx="99">
                  <c:v>13</c:v>
                </c:pt>
                <c:pt idx="100">
                  <c:v>24</c:v>
                </c:pt>
                <c:pt idx="101">
                  <c:v>12</c:v>
                </c:pt>
                <c:pt idx="102">
                  <c:v>20</c:v>
                </c:pt>
                <c:pt idx="103">
                  <c:v>16</c:v>
                </c:pt>
                <c:pt idx="104">
                  <c:v>23</c:v>
                </c:pt>
                <c:pt idx="105">
                  <c:v>10</c:v>
                </c:pt>
                <c:pt idx="106">
                  <c:v>13</c:v>
                </c:pt>
                <c:pt idx="107">
                  <c:v>17</c:v>
                </c:pt>
                <c:pt idx="108">
                  <c:v>24</c:v>
                </c:pt>
                <c:pt idx="109">
                  <c:v>18</c:v>
                </c:pt>
                <c:pt idx="110">
                  <c:v>15</c:v>
                </c:pt>
                <c:pt idx="111">
                  <c:v>18</c:v>
                </c:pt>
                <c:pt idx="112">
                  <c:v>19</c:v>
                </c:pt>
                <c:pt idx="113">
                  <c:v>12</c:v>
                </c:pt>
                <c:pt idx="114">
                  <c:v>17</c:v>
                </c:pt>
                <c:pt idx="115">
                  <c:v>7</c:v>
                </c:pt>
                <c:pt idx="116">
                  <c:v>21</c:v>
                </c:pt>
                <c:pt idx="117">
                  <c:v>7</c:v>
                </c:pt>
                <c:pt idx="118">
                  <c:v>12</c:v>
                </c:pt>
                <c:pt idx="119">
                  <c:v>8</c:v>
                </c:pt>
                <c:pt idx="120">
                  <c:v>27</c:v>
                </c:pt>
                <c:pt idx="121">
                  <c:v>13</c:v>
                </c:pt>
                <c:pt idx="122">
                  <c:v>10</c:v>
                </c:pt>
                <c:pt idx="123">
                  <c:v>16</c:v>
                </c:pt>
                <c:pt idx="124">
                  <c:v>17</c:v>
                </c:pt>
                <c:pt idx="125">
                  <c:v>10</c:v>
                </c:pt>
                <c:pt idx="126">
                  <c:v>8</c:v>
                </c:pt>
                <c:pt idx="127">
                  <c:v>10</c:v>
                </c:pt>
                <c:pt idx="128">
                  <c:v>9</c:v>
                </c:pt>
                <c:pt idx="129">
                  <c:v>10</c:v>
                </c:pt>
                <c:pt idx="130">
                  <c:v>6</c:v>
                </c:pt>
                <c:pt idx="131">
                  <c:v>8</c:v>
                </c:pt>
                <c:pt idx="132">
                  <c:v>12</c:v>
                </c:pt>
                <c:pt idx="133">
                  <c:v>10</c:v>
                </c:pt>
                <c:pt idx="134">
                  <c:v>8</c:v>
                </c:pt>
                <c:pt idx="135">
                  <c:v>9</c:v>
                </c:pt>
                <c:pt idx="136">
                  <c:v>17</c:v>
                </c:pt>
                <c:pt idx="137">
                  <c:v>8</c:v>
                </c:pt>
                <c:pt idx="138">
                  <c:v>3</c:v>
                </c:pt>
                <c:pt idx="139">
                  <c:v>9</c:v>
                </c:pt>
                <c:pt idx="140">
                  <c:v>19</c:v>
                </c:pt>
                <c:pt idx="141">
                  <c:v>11</c:v>
                </c:pt>
                <c:pt idx="142">
                  <c:v>9</c:v>
                </c:pt>
                <c:pt idx="143">
                  <c:v>7</c:v>
                </c:pt>
                <c:pt idx="144">
                  <c:v>17</c:v>
                </c:pt>
                <c:pt idx="145">
                  <c:v>11</c:v>
                </c:pt>
                <c:pt idx="146">
                  <c:v>12</c:v>
                </c:pt>
                <c:pt idx="147">
                  <c:v>11</c:v>
                </c:pt>
                <c:pt idx="148">
                  <c:v>21</c:v>
                </c:pt>
                <c:pt idx="149">
                  <c:v>6</c:v>
                </c:pt>
                <c:pt idx="150">
                  <c:v>6</c:v>
                </c:pt>
                <c:pt idx="151">
                  <c:v>8</c:v>
                </c:pt>
                <c:pt idx="152">
                  <c:v>21</c:v>
                </c:pt>
                <c:pt idx="153">
                  <c:v>14</c:v>
                </c:pt>
                <c:pt idx="154">
                  <c:v>8</c:v>
                </c:pt>
                <c:pt idx="155">
                  <c:v>7</c:v>
                </c:pt>
                <c:pt idx="156">
                  <c:v>6</c:v>
                </c:pt>
                <c:pt idx="157">
                  <c:v>7</c:v>
                </c:pt>
                <c:pt idx="158">
                  <c:v>5</c:v>
                </c:pt>
                <c:pt idx="159">
                  <c:v>11</c:v>
                </c:pt>
                <c:pt idx="160">
                  <c:v>19</c:v>
                </c:pt>
                <c:pt idx="161">
                  <c:v>4</c:v>
                </c:pt>
                <c:pt idx="162">
                  <c:v>7</c:v>
                </c:pt>
                <c:pt idx="163">
                  <c:v>10</c:v>
                </c:pt>
                <c:pt idx="164">
                  <c:v>10</c:v>
                </c:pt>
                <c:pt idx="165">
                  <c:v>10</c:v>
                </c:pt>
                <c:pt idx="166">
                  <c:v>8</c:v>
                </c:pt>
                <c:pt idx="167">
                  <c:v>10</c:v>
                </c:pt>
                <c:pt idx="168">
                  <c:v>11</c:v>
                </c:pt>
                <c:pt idx="169">
                  <c:v>11</c:v>
                </c:pt>
                <c:pt idx="170">
                  <c:v>8</c:v>
                </c:pt>
                <c:pt idx="171">
                  <c:v>5</c:v>
                </c:pt>
                <c:pt idx="172">
                  <c:v>10</c:v>
                </c:pt>
                <c:pt idx="173">
                  <c:v>5</c:v>
                </c:pt>
                <c:pt idx="174">
                  <c:v>6</c:v>
                </c:pt>
                <c:pt idx="175">
                  <c:v>6</c:v>
                </c:pt>
                <c:pt idx="176">
                  <c:v>11</c:v>
                </c:pt>
                <c:pt idx="177">
                  <c:v>6</c:v>
                </c:pt>
                <c:pt idx="178">
                  <c:v>3</c:v>
                </c:pt>
                <c:pt idx="179">
                  <c:v>5</c:v>
                </c:pt>
                <c:pt idx="180">
                  <c:v>12</c:v>
                </c:pt>
                <c:pt idx="181">
                  <c:v>6</c:v>
                </c:pt>
                <c:pt idx="182">
                  <c:v>6</c:v>
                </c:pt>
                <c:pt idx="183">
                  <c:v>5</c:v>
                </c:pt>
                <c:pt idx="184">
                  <c:v>7</c:v>
                </c:pt>
                <c:pt idx="185">
                  <c:v>3</c:v>
                </c:pt>
                <c:pt idx="186">
                  <c:v>11</c:v>
                </c:pt>
                <c:pt idx="187">
                  <c:v>7</c:v>
                </c:pt>
                <c:pt idx="188">
                  <c:v>12</c:v>
                </c:pt>
                <c:pt idx="189">
                  <c:v>3</c:v>
                </c:pt>
                <c:pt idx="190">
                  <c:v>5</c:v>
                </c:pt>
                <c:pt idx="191">
                  <c:v>5</c:v>
                </c:pt>
                <c:pt idx="192">
                  <c:v>12</c:v>
                </c:pt>
                <c:pt idx="193">
                  <c:v>4</c:v>
                </c:pt>
                <c:pt idx="194">
                  <c:v>7</c:v>
                </c:pt>
                <c:pt idx="195">
                  <c:v>5</c:v>
                </c:pt>
                <c:pt idx="196">
                  <c:v>14</c:v>
                </c:pt>
                <c:pt idx="197">
                  <c:v>3</c:v>
                </c:pt>
                <c:pt idx="198">
                  <c:v>4</c:v>
                </c:pt>
                <c:pt idx="199">
                  <c:v>5</c:v>
                </c:pt>
                <c:pt idx="200">
                  <c:v>12</c:v>
                </c:pt>
                <c:pt idx="201">
                  <c:v>6</c:v>
                </c:pt>
                <c:pt idx="202">
                  <c:v>4</c:v>
                </c:pt>
                <c:pt idx="203">
                  <c:v>1</c:v>
                </c:pt>
                <c:pt idx="204">
                  <c:v>6</c:v>
                </c:pt>
                <c:pt idx="205">
                  <c:v>3</c:v>
                </c:pt>
                <c:pt idx="206">
                  <c:v>5</c:v>
                </c:pt>
                <c:pt idx="207">
                  <c:v>7</c:v>
                </c:pt>
                <c:pt idx="208">
                  <c:v>4</c:v>
                </c:pt>
                <c:pt idx="209">
                  <c:v>9</c:v>
                </c:pt>
                <c:pt idx="210">
                  <c:v>7</c:v>
                </c:pt>
                <c:pt idx="211">
                  <c:v>8</c:v>
                </c:pt>
                <c:pt idx="212">
                  <c:v>9</c:v>
                </c:pt>
                <c:pt idx="213">
                  <c:v>8</c:v>
                </c:pt>
                <c:pt idx="214">
                  <c:v>3</c:v>
                </c:pt>
                <c:pt idx="215">
                  <c:v>8</c:v>
                </c:pt>
                <c:pt idx="216">
                  <c:v>7</c:v>
                </c:pt>
                <c:pt idx="217">
                  <c:v>3</c:v>
                </c:pt>
                <c:pt idx="218">
                  <c:v>7</c:v>
                </c:pt>
                <c:pt idx="219">
                  <c:v>4</c:v>
                </c:pt>
                <c:pt idx="220">
                  <c:v>8</c:v>
                </c:pt>
                <c:pt idx="221">
                  <c:v>12</c:v>
                </c:pt>
                <c:pt idx="222">
                  <c:v>4</c:v>
                </c:pt>
                <c:pt idx="223">
                  <c:v>7</c:v>
                </c:pt>
                <c:pt idx="224">
                  <c:v>16</c:v>
                </c:pt>
                <c:pt idx="225">
                  <c:v>7</c:v>
                </c:pt>
                <c:pt idx="226">
                  <c:v>3</c:v>
                </c:pt>
                <c:pt idx="227">
                  <c:v>7</c:v>
                </c:pt>
                <c:pt idx="228">
                  <c:v>10</c:v>
                </c:pt>
                <c:pt idx="229">
                  <c:v>5</c:v>
                </c:pt>
                <c:pt idx="230">
                  <c:v>5</c:v>
                </c:pt>
                <c:pt idx="231">
                  <c:v>6</c:v>
                </c:pt>
                <c:pt idx="232">
                  <c:v>5</c:v>
                </c:pt>
                <c:pt idx="233">
                  <c:v>6</c:v>
                </c:pt>
                <c:pt idx="234">
                  <c:v>3</c:v>
                </c:pt>
                <c:pt idx="235">
                  <c:v>6</c:v>
                </c:pt>
                <c:pt idx="236">
                  <c:v>9</c:v>
                </c:pt>
                <c:pt idx="237">
                  <c:v>8</c:v>
                </c:pt>
                <c:pt idx="238">
                  <c:v>9</c:v>
                </c:pt>
                <c:pt idx="239">
                  <c:v>3</c:v>
                </c:pt>
                <c:pt idx="240">
                  <c:v>6</c:v>
                </c:pt>
                <c:pt idx="241">
                  <c:v>6</c:v>
                </c:pt>
                <c:pt idx="242">
                  <c:v>4</c:v>
                </c:pt>
                <c:pt idx="243">
                  <c:v>6</c:v>
                </c:pt>
                <c:pt idx="244">
                  <c:v>8</c:v>
                </c:pt>
                <c:pt idx="245">
                  <c:v>3</c:v>
                </c:pt>
                <c:pt idx="246">
                  <c:v>5</c:v>
                </c:pt>
                <c:pt idx="247">
                  <c:v>4</c:v>
                </c:pt>
                <c:pt idx="248">
                  <c:v>6</c:v>
                </c:pt>
                <c:pt idx="249">
                  <c:v>5</c:v>
                </c:pt>
                <c:pt idx="250">
                  <c:v>6</c:v>
                </c:pt>
                <c:pt idx="251">
                  <c:v>3</c:v>
                </c:pt>
                <c:pt idx="252">
                  <c:v>6</c:v>
                </c:pt>
                <c:pt idx="253">
                  <c:v>2</c:v>
                </c:pt>
                <c:pt idx="254">
                  <c:v>4</c:v>
                </c:pt>
                <c:pt idx="255">
                  <c:v>1</c:v>
                </c:pt>
                <c:pt idx="256">
                  <c:v>6</c:v>
                </c:pt>
                <c:pt idx="257">
                  <c:v>5</c:v>
                </c:pt>
                <c:pt idx="258">
                  <c:v>2</c:v>
                </c:pt>
                <c:pt idx="259">
                  <c:v>5</c:v>
                </c:pt>
                <c:pt idx="260">
                  <c:v>3</c:v>
                </c:pt>
                <c:pt idx="261">
                  <c:v>2</c:v>
                </c:pt>
                <c:pt idx="262">
                  <c:v>11</c:v>
                </c:pt>
                <c:pt idx="263">
                  <c:v>1</c:v>
                </c:pt>
                <c:pt idx="264">
                  <c:v>2</c:v>
                </c:pt>
                <c:pt idx="265">
                  <c:v>8</c:v>
                </c:pt>
                <c:pt idx="266">
                  <c:v>6</c:v>
                </c:pt>
                <c:pt idx="267">
                  <c:v>7</c:v>
                </c:pt>
                <c:pt idx="268">
                  <c:v>3</c:v>
                </c:pt>
                <c:pt idx="269">
                  <c:v>2</c:v>
                </c:pt>
                <c:pt idx="270">
                  <c:v>3</c:v>
                </c:pt>
                <c:pt idx="271">
                  <c:v>7</c:v>
                </c:pt>
                <c:pt idx="272">
                  <c:v>2</c:v>
                </c:pt>
                <c:pt idx="273">
                  <c:v>1</c:v>
                </c:pt>
                <c:pt idx="274">
                  <c:v>3</c:v>
                </c:pt>
                <c:pt idx="275">
                  <c:v>1</c:v>
                </c:pt>
                <c:pt idx="276">
                  <c:v>5</c:v>
                </c:pt>
                <c:pt idx="277">
                  <c:v>1</c:v>
                </c:pt>
                <c:pt idx="278">
                  <c:v>5</c:v>
                </c:pt>
                <c:pt idx="279">
                  <c:v>2</c:v>
                </c:pt>
                <c:pt idx="280">
                  <c:v>4</c:v>
                </c:pt>
                <c:pt idx="281">
                  <c:v>3</c:v>
                </c:pt>
                <c:pt idx="282">
                  <c:v>4</c:v>
                </c:pt>
                <c:pt idx="283">
                  <c:v>4</c:v>
                </c:pt>
                <c:pt idx="284">
                  <c:v>6</c:v>
                </c:pt>
                <c:pt idx="285">
                  <c:v>3</c:v>
                </c:pt>
                <c:pt idx="286">
                  <c:v>1</c:v>
                </c:pt>
                <c:pt idx="287">
                  <c:v>3</c:v>
                </c:pt>
                <c:pt idx="288">
                  <c:v>1</c:v>
                </c:pt>
                <c:pt idx="289">
                  <c:v>7</c:v>
                </c:pt>
                <c:pt idx="290">
                  <c:v>3</c:v>
                </c:pt>
                <c:pt idx="291">
                  <c:v>4</c:v>
                </c:pt>
                <c:pt idx="292">
                  <c:v>5</c:v>
                </c:pt>
                <c:pt idx="293">
                  <c:v>1</c:v>
                </c:pt>
                <c:pt idx="294">
                  <c:v>4</c:v>
                </c:pt>
                <c:pt idx="295">
                  <c:v>6</c:v>
                </c:pt>
                <c:pt idx="296">
                  <c:v>3</c:v>
                </c:pt>
                <c:pt idx="297">
                  <c:v>5</c:v>
                </c:pt>
                <c:pt idx="298">
                  <c:v>5</c:v>
                </c:pt>
                <c:pt idx="299">
                  <c:v>3</c:v>
                </c:pt>
                <c:pt idx="300">
                  <c:v>3</c:v>
                </c:pt>
                <c:pt idx="301">
                  <c:v>3</c:v>
                </c:pt>
                <c:pt idx="302">
                  <c:v>10</c:v>
                </c:pt>
                <c:pt idx="303">
                  <c:v>2</c:v>
                </c:pt>
                <c:pt idx="304">
                  <c:v>6</c:v>
                </c:pt>
                <c:pt idx="305">
                  <c:v>9</c:v>
                </c:pt>
                <c:pt idx="306">
                  <c:v>5</c:v>
                </c:pt>
                <c:pt idx="307">
                  <c:v>2</c:v>
                </c:pt>
                <c:pt idx="308">
                  <c:v>2</c:v>
                </c:pt>
                <c:pt idx="309">
                  <c:v>5</c:v>
                </c:pt>
                <c:pt idx="310">
                  <c:v>6</c:v>
                </c:pt>
                <c:pt idx="311">
                  <c:v>3</c:v>
                </c:pt>
                <c:pt idx="312">
                  <c:v>4</c:v>
                </c:pt>
                <c:pt idx="313">
                  <c:v>2</c:v>
                </c:pt>
                <c:pt idx="314">
                  <c:v>4</c:v>
                </c:pt>
                <c:pt idx="315">
                  <c:v>1</c:v>
                </c:pt>
                <c:pt idx="316">
                  <c:v>2</c:v>
                </c:pt>
                <c:pt idx="317">
                  <c:v>5</c:v>
                </c:pt>
                <c:pt idx="318">
                  <c:v>3</c:v>
                </c:pt>
                <c:pt idx="319">
                  <c:v>3</c:v>
                </c:pt>
                <c:pt idx="320">
                  <c:v>4</c:v>
                </c:pt>
                <c:pt idx="321">
                  <c:v>2</c:v>
                </c:pt>
                <c:pt idx="322">
                  <c:v>5</c:v>
                </c:pt>
                <c:pt idx="323">
                  <c:v>5</c:v>
                </c:pt>
                <c:pt idx="324">
                  <c:v>5</c:v>
                </c:pt>
                <c:pt idx="325">
                  <c:v>1</c:v>
                </c:pt>
                <c:pt idx="326">
                  <c:v>2</c:v>
                </c:pt>
                <c:pt idx="327">
                  <c:v>4</c:v>
                </c:pt>
                <c:pt idx="328">
                  <c:v>3</c:v>
                </c:pt>
                <c:pt idx="329">
                  <c:v>1</c:v>
                </c:pt>
                <c:pt idx="330">
                  <c:v>3</c:v>
                </c:pt>
                <c:pt idx="331">
                  <c:v>3</c:v>
                </c:pt>
                <c:pt idx="332">
                  <c:v>4</c:v>
                </c:pt>
                <c:pt idx="333">
                  <c:v>2</c:v>
                </c:pt>
                <c:pt idx="334">
                  <c:v>6</c:v>
                </c:pt>
                <c:pt idx="335">
                  <c:v>1</c:v>
                </c:pt>
                <c:pt idx="336">
                  <c:v>2</c:v>
                </c:pt>
                <c:pt idx="337">
                  <c:v>3</c:v>
                </c:pt>
                <c:pt idx="338">
                  <c:v>3</c:v>
                </c:pt>
                <c:pt idx="339">
                  <c:v>1</c:v>
                </c:pt>
                <c:pt idx="340">
                  <c:v>2</c:v>
                </c:pt>
                <c:pt idx="341">
                  <c:v>1</c:v>
                </c:pt>
                <c:pt idx="342">
                  <c:v>1</c:v>
                </c:pt>
                <c:pt idx="343">
                  <c:v>4</c:v>
                </c:pt>
                <c:pt idx="344">
                  <c:v>7</c:v>
                </c:pt>
                <c:pt idx="345">
                  <c:v>2</c:v>
                </c:pt>
                <c:pt idx="346">
                  <c:v>4</c:v>
                </c:pt>
                <c:pt idx="347">
                  <c:v>3</c:v>
                </c:pt>
                <c:pt idx="348">
                  <c:v>1</c:v>
                </c:pt>
                <c:pt idx="349">
                  <c:v>7</c:v>
                </c:pt>
                <c:pt idx="350">
                  <c:v>1</c:v>
                </c:pt>
                <c:pt idx="351">
                  <c:v>1</c:v>
                </c:pt>
                <c:pt idx="352">
                  <c:v>1</c:v>
                </c:pt>
                <c:pt idx="353">
                  <c:v>1</c:v>
                </c:pt>
                <c:pt idx="354">
                  <c:v>2</c:v>
                </c:pt>
                <c:pt idx="355">
                  <c:v>3</c:v>
                </c:pt>
                <c:pt idx="356">
                  <c:v>1</c:v>
                </c:pt>
                <c:pt idx="357">
                  <c:v>5</c:v>
                </c:pt>
                <c:pt idx="358">
                  <c:v>1</c:v>
                </c:pt>
                <c:pt idx="359">
                  <c:v>2</c:v>
                </c:pt>
                <c:pt idx="360">
                  <c:v>4</c:v>
                </c:pt>
                <c:pt idx="361">
                  <c:v>2</c:v>
                </c:pt>
                <c:pt idx="362">
                  <c:v>2</c:v>
                </c:pt>
                <c:pt idx="363">
                  <c:v>1</c:v>
                </c:pt>
                <c:pt idx="364">
                  <c:v>3</c:v>
                </c:pt>
                <c:pt idx="365">
                  <c:v>5</c:v>
                </c:pt>
                <c:pt idx="366">
                  <c:v>2</c:v>
                </c:pt>
                <c:pt idx="367">
                  <c:v>1</c:v>
                </c:pt>
                <c:pt idx="368">
                  <c:v>1</c:v>
                </c:pt>
                <c:pt idx="369">
                  <c:v>3</c:v>
                </c:pt>
                <c:pt idx="370">
                  <c:v>2</c:v>
                </c:pt>
                <c:pt idx="371">
                  <c:v>4</c:v>
                </c:pt>
                <c:pt idx="372">
                  <c:v>2</c:v>
                </c:pt>
                <c:pt idx="373">
                  <c:v>2</c:v>
                </c:pt>
                <c:pt idx="374">
                  <c:v>2</c:v>
                </c:pt>
                <c:pt idx="375">
                  <c:v>4</c:v>
                </c:pt>
                <c:pt idx="376">
                  <c:v>2</c:v>
                </c:pt>
                <c:pt idx="377">
                  <c:v>4</c:v>
                </c:pt>
                <c:pt idx="378">
                  <c:v>3</c:v>
                </c:pt>
                <c:pt idx="379">
                  <c:v>4</c:v>
                </c:pt>
                <c:pt idx="380">
                  <c:v>2</c:v>
                </c:pt>
                <c:pt idx="381">
                  <c:v>3</c:v>
                </c:pt>
                <c:pt idx="382">
                  <c:v>2</c:v>
                </c:pt>
                <c:pt idx="383">
                  <c:v>1</c:v>
                </c:pt>
                <c:pt idx="384">
                  <c:v>4</c:v>
                </c:pt>
                <c:pt idx="385">
                  <c:v>4</c:v>
                </c:pt>
                <c:pt idx="386">
                  <c:v>5</c:v>
                </c:pt>
                <c:pt idx="387">
                  <c:v>1</c:v>
                </c:pt>
                <c:pt idx="388">
                  <c:v>4</c:v>
                </c:pt>
                <c:pt idx="389">
                  <c:v>3</c:v>
                </c:pt>
                <c:pt idx="390">
                  <c:v>3</c:v>
                </c:pt>
                <c:pt idx="391">
                  <c:v>1</c:v>
                </c:pt>
                <c:pt idx="392">
                  <c:v>4</c:v>
                </c:pt>
                <c:pt idx="393">
                  <c:v>1</c:v>
                </c:pt>
                <c:pt idx="394">
                  <c:v>2</c:v>
                </c:pt>
                <c:pt idx="395">
                  <c:v>2</c:v>
                </c:pt>
                <c:pt idx="396">
                  <c:v>1</c:v>
                </c:pt>
                <c:pt idx="397">
                  <c:v>2</c:v>
                </c:pt>
                <c:pt idx="398">
                  <c:v>1</c:v>
                </c:pt>
                <c:pt idx="399">
                  <c:v>1</c:v>
                </c:pt>
                <c:pt idx="400">
                  <c:v>3</c:v>
                </c:pt>
                <c:pt idx="401">
                  <c:v>2</c:v>
                </c:pt>
                <c:pt idx="402">
                  <c:v>3</c:v>
                </c:pt>
                <c:pt idx="403">
                  <c:v>2</c:v>
                </c:pt>
                <c:pt idx="404">
                  <c:v>1</c:v>
                </c:pt>
                <c:pt idx="405">
                  <c:v>1</c:v>
                </c:pt>
                <c:pt idx="406">
                  <c:v>4</c:v>
                </c:pt>
                <c:pt idx="407">
                  <c:v>2</c:v>
                </c:pt>
                <c:pt idx="408">
                  <c:v>4</c:v>
                </c:pt>
                <c:pt idx="409">
                  <c:v>3</c:v>
                </c:pt>
                <c:pt idx="410">
                  <c:v>2</c:v>
                </c:pt>
                <c:pt idx="411">
                  <c:v>3</c:v>
                </c:pt>
                <c:pt idx="412">
                  <c:v>3</c:v>
                </c:pt>
                <c:pt idx="413">
                  <c:v>2</c:v>
                </c:pt>
                <c:pt idx="414">
                  <c:v>2</c:v>
                </c:pt>
                <c:pt idx="415">
                  <c:v>1</c:v>
                </c:pt>
                <c:pt idx="416">
                  <c:v>1</c:v>
                </c:pt>
                <c:pt idx="417">
                  <c:v>1</c:v>
                </c:pt>
                <c:pt idx="418">
                  <c:v>2</c:v>
                </c:pt>
                <c:pt idx="419">
                  <c:v>2</c:v>
                </c:pt>
                <c:pt idx="420">
                  <c:v>1</c:v>
                </c:pt>
                <c:pt idx="421">
                  <c:v>2</c:v>
                </c:pt>
                <c:pt idx="422">
                  <c:v>1</c:v>
                </c:pt>
                <c:pt idx="423">
                  <c:v>1</c:v>
                </c:pt>
                <c:pt idx="424">
                  <c:v>1</c:v>
                </c:pt>
                <c:pt idx="425">
                  <c:v>1</c:v>
                </c:pt>
                <c:pt idx="426">
                  <c:v>1</c:v>
                </c:pt>
                <c:pt idx="427">
                  <c:v>1</c:v>
                </c:pt>
                <c:pt idx="428">
                  <c:v>2</c:v>
                </c:pt>
                <c:pt idx="429">
                  <c:v>2</c:v>
                </c:pt>
                <c:pt idx="430">
                  <c:v>4</c:v>
                </c:pt>
                <c:pt idx="431">
                  <c:v>1</c:v>
                </c:pt>
                <c:pt idx="432">
                  <c:v>2</c:v>
                </c:pt>
                <c:pt idx="433">
                  <c:v>1</c:v>
                </c:pt>
                <c:pt idx="434">
                  <c:v>1</c:v>
                </c:pt>
                <c:pt idx="435">
                  <c:v>2</c:v>
                </c:pt>
                <c:pt idx="436">
                  <c:v>2</c:v>
                </c:pt>
                <c:pt idx="437">
                  <c:v>1</c:v>
                </c:pt>
                <c:pt idx="438">
                  <c:v>1</c:v>
                </c:pt>
                <c:pt idx="439">
                  <c:v>6</c:v>
                </c:pt>
                <c:pt idx="440">
                  <c:v>1</c:v>
                </c:pt>
                <c:pt idx="441">
                  <c:v>1</c:v>
                </c:pt>
                <c:pt idx="442">
                  <c:v>1</c:v>
                </c:pt>
                <c:pt idx="443">
                  <c:v>3</c:v>
                </c:pt>
                <c:pt idx="444">
                  <c:v>1</c:v>
                </c:pt>
                <c:pt idx="445">
                  <c:v>4</c:v>
                </c:pt>
                <c:pt idx="446">
                  <c:v>2</c:v>
                </c:pt>
                <c:pt idx="447">
                  <c:v>2</c:v>
                </c:pt>
                <c:pt idx="448">
                  <c:v>2</c:v>
                </c:pt>
                <c:pt idx="449">
                  <c:v>1</c:v>
                </c:pt>
                <c:pt idx="450">
                  <c:v>2</c:v>
                </c:pt>
                <c:pt idx="451">
                  <c:v>3</c:v>
                </c:pt>
                <c:pt idx="452">
                  <c:v>3</c:v>
                </c:pt>
                <c:pt idx="453">
                  <c:v>1</c:v>
                </c:pt>
                <c:pt idx="454">
                  <c:v>2</c:v>
                </c:pt>
                <c:pt idx="455">
                  <c:v>1</c:v>
                </c:pt>
                <c:pt idx="456">
                  <c:v>2</c:v>
                </c:pt>
                <c:pt idx="457">
                  <c:v>1</c:v>
                </c:pt>
                <c:pt idx="458">
                  <c:v>1</c:v>
                </c:pt>
                <c:pt idx="459">
                  <c:v>1</c:v>
                </c:pt>
                <c:pt idx="460">
                  <c:v>2</c:v>
                </c:pt>
                <c:pt idx="461">
                  <c:v>1</c:v>
                </c:pt>
                <c:pt idx="462">
                  <c:v>1</c:v>
                </c:pt>
                <c:pt idx="463">
                  <c:v>1</c:v>
                </c:pt>
                <c:pt idx="464">
                  <c:v>1</c:v>
                </c:pt>
                <c:pt idx="465">
                  <c:v>2</c:v>
                </c:pt>
                <c:pt idx="466">
                  <c:v>3</c:v>
                </c:pt>
                <c:pt idx="467">
                  <c:v>1</c:v>
                </c:pt>
                <c:pt idx="468">
                  <c:v>1</c:v>
                </c:pt>
                <c:pt idx="469">
                  <c:v>1</c:v>
                </c:pt>
                <c:pt idx="470">
                  <c:v>2</c:v>
                </c:pt>
                <c:pt idx="471">
                  <c:v>1</c:v>
                </c:pt>
                <c:pt idx="472">
                  <c:v>2</c:v>
                </c:pt>
                <c:pt idx="473">
                  <c:v>1</c:v>
                </c:pt>
                <c:pt idx="474">
                  <c:v>1</c:v>
                </c:pt>
                <c:pt idx="475">
                  <c:v>1</c:v>
                </c:pt>
                <c:pt idx="476">
                  <c:v>1</c:v>
                </c:pt>
                <c:pt idx="477">
                  <c:v>3</c:v>
                </c:pt>
                <c:pt idx="478">
                  <c:v>2</c:v>
                </c:pt>
                <c:pt idx="479">
                  <c:v>1</c:v>
                </c:pt>
                <c:pt idx="480">
                  <c:v>1</c:v>
                </c:pt>
                <c:pt idx="481">
                  <c:v>1</c:v>
                </c:pt>
                <c:pt idx="482">
                  <c:v>1</c:v>
                </c:pt>
                <c:pt idx="483">
                  <c:v>1</c:v>
                </c:pt>
                <c:pt idx="484">
                  <c:v>2</c:v>
                </c:pt>
                <c:pt idx="485">
                  <c:v>1</c:v>
                </c:pt>
                <c:pt idx="486">
                  <c:v>1</c:v>
                </c:pt>
                <c:pt idx="487">
                  <c:v>1</c:v>
                </c:pt>
                <c:pt idx="488">
                  <c:v>1</c:v>
                </c:pt>
                <c:pt idx="489">
                  <c:v>1</c:v>
                </c:pt>
                <c:pt idx="490">
                  <c:v>1</c:v>
                </c:pt>
                <c:pt idx="491">
                  <c:v>2</c:v>
                </c:pt>
                <c:pt idx="492">
                  <c:v>2</c:v>
                </c:pt>
                <c:pt idx="493">
                  <c:v>1</c:v>
                </c:pt>
                <c:pt idx="494">
                  <c:v>3</c:v>
                </c:pt>
                <c:pt idx="495">
                  <c:v>1</c:v>
                </c:pt>
                <c:pt idx="496">
                  <c:v>1</c:v>
                </c:pt>
                <c:pt idx="497">
                  <c:v>1</c:v>
                </c:pt>
                <c:pt idx="498">
                  <c:v>1</c:v>
                </c:pt>
                <c:pt idx="499">
                  <c:v>2</c:v>
                </c:pt>
                <c:pt idx="500">
                  <c:v>1</c:v>
                </c:pt>
                <c:pt idx="501">
                  <c:v>4</c:v>
                </c:pt>
                <c:pt idx="502">
                  <c:v>1</c:v>
                </c:pt>
                <c:pt idx="503">
                  <c:v>1</c:v>
                </c:pt>
                <c:pt idx="504">
                  <c:v>1</c:v>
                </c:pt>
                <c:pt idx="505">
                  <c:v>2</c:v>
                </c:pt>
                <c:pt idx="506">
                  <c:v>1</c:v>
                </c:pt>
                <c:pt idx="507">
                  <c:v>1</c:v>
                </c:pt>
                <c:pt idx="508">
                  <c:v>1</c:v>
                </c:pt>
                <c:pt idx="509">
                  <c:v>1</c:v>
                </c:pt>
                <c:pt idx="510">
                  <c:v>1</c:v>
                </c:pt>
                <c:pt idx="511">
                  <c:v>1</c:v>
                </c:pt>
                <c:pt idx="512">
                  <c:v>1</c:v>
                </c:pt>
                <c:pt idx="513">
                  <c:v>1</c:v>
                </c:pt>
                <c:pt idx="514">
                  <c:v>2</c:v>
                </c:pt>
                <c:pt idx="515">
                  <c:v>1</c:v>
                </c:pt>
                <c:pt idx="516">
                  <c:v>2</c:v>
                </c:pt>
                <c:pt idx="517">
                  <c:v>2</c:v>
                </c:pt>
                <c:pt idx="518">
                  <c:v>3</c:v>
                </c:pt>
                <c:pt idx="519">
                  <c:v>1</c:v>
                </c:pt>
                <c:pt idx="520">
                  <c:v>1</c:v>
                </c:pt>
                <c:pt idx="521">
                  <c:v>1</c:v>
                </c:pt>
                <c:pt idx="522">
                  <c:v>1</c:v>
                </c:pt>
                <c:pt idx="523">
                  <c:v>1</c:v>
                </c:pt>
                <c:pt idx="524">
                  <c:v>2</c:v>
                </c:pt>
                <c:pt idx="525">
                  <c:v>1</c:v>
                </c:pt>
                <c:pt idx="526">
                  <c:v>1</c:v>
                </c:pt>
                <c:pt idx="527">
                  <c:v>1</c:v>
                </c:pt>
                <c:pt idx="528">
                  <c:v>1</c:v>
                </c:pt>
                <c:pt idx="529">
                  <c:v>1</c:v>
                </c:pt>
                <c:pt idx="530">
                  <c:v>1</c:v>
                </c:pt>
                <c:pt idx="531">
                  <c:v>1</c:v>
                </c:pt>
                <c:pt idx="532">
                  <c:v>2</c:v>
                </c:pt>
                <c:pt idx="533">
                  <c:v>1</c:v>
                </c:pt>
                <c:pt idx="534">
                  <c:v>1</c:v>
                </c:pt>
                <c:pt idx="535">
                  <c:v>1</c:v>
                </c:pt>
                <c:pt idx="536">
                  <c:v>1</c:v>
                </c:pt>
                <c:pt idx="537">
                  <c:v>1</c:v>
                </c:pt>
                <c:pt idx="538">
                  <c:v>1</c:v>
                </c:pt>
                <c:pt idx="539">
                  <c:v>1</c:v>
                </c:pt>
                <c:pt idx="540">
                  <c:v>3</c:v>
                </c:pt>
                <c:pt idx="541">
                  <c:v>1</c:v>
                </c:pt>
                <c:pt idx="542">
                  <c:v>3</c:v>
                </c:pt>
                <c:pt idx="543">
                  <c:v>1</c:v>
                </c:pt>
                <c:pt idx="544">
                  <c:v>2</c:v>
                </c:pt>
                <c:pt idx="545">
                  <c:v>1</c:v>
                </c:pt>
                <c:pt idx="546">
                  <c:v>2</c:v>
                </c:pt>
                <c:pt idx="547">
                  <c:v>1</c:v>
                </c:pt>
                <c:pt idx="548">
                  <c:v>1</c:v>
                </c:pt>
                <c:pt idx="549">
                  <c:v>1</c:v>
                </c:pt>
                <c:pt idx="550">
                  <c:v>1</c:v>
                </c:pt>
                <c:pt idx="551">
                  <c:v>3</c:v>
                </c:pt>
                <c:pt idx="552">
                  <c:v>1</c:v>
                </c:pt>
                <c:pt idx="553">
                  <c:v>1</c:v>
                </c:pt>
                <c:pt idx="554">
                  <c:v>1</c:v>
                </c:pt>
                <c:pt idx="555">
                  <c:v>1</c:v>
                </c:pt>
                <c:pt idx="556">
                  <c:v>1</c:v>
                </c:pt>
                <c:pt idx="557">
                  <c:v>1</c:v>
                </c:pt>
                <c:pt idx="558">
                  <c:v>1</c:v>
                </c:pt>
                <c:pt idx="559">
                  <c:v>1</c:v>
                </c:pt>
                <c:pt idx="560">
                  <c:v>1</c:v>
                </c:pt>
                <c:pt idx="561">
                  <c:v>1</c:v>
                </c:pt>
                <c:pt idx="562">
                  <c:v>1</c:v>
                </c:pt>
                <c:pt idx="563">
                  <c:v>2</c:v>
                </c:pt>
                <c:pt idx="564">
                  <c:v>1</c:v>
                </c:pt>
                <c:pt idx="565">
                  <c:v>1</c:v>
                </c:pt>
                <c:pt idx="566">
                  <c:v>1</c:v>
                </c:pt>
                <c:pt idx="567">
                  <c:v>1</c:v>
                </c:pt>
                <c:pt idx="568">
                  <c:v>2</c:v>
                </c:pt>
                <c:pt idx="569">
                  <c:v>1</c:v>
                </c:pt>
                <c:pt idx="570">
                  <c:v>1</c:v>
                </c:pt>
                <c:pt idx="571">
                  <c:v>1</c:v>
                </c:pt>
                <c:pt idx="572">
                  <c:v>1</c:v>
                </c:pt>
                <c:pt idx="573">
                  <c:v>1</c:v>
                </c:pt>
                <c:pt idx="574">
                  <c:v>2</c:v>
                </c:pt>
                <c:pt idx="575">
                  <c:v>1</c:v>
                </c:pt>
                <c:pt idx="576">
                  <c:v>1</c:v>
                </c:pt>
                <c:pt idx="577">
                  <c:v>1</c:v>
                </c:pt>
                <c:pt idx="578">
                  <c:v>1</c:v>
                </c:pt>
                <c:pt idx="579">
                  <c:v>1</c:v>
                </c:pt>
                <c:pt idx="580">
                  <c:v>2</c:v>
                </c:pt>
                <c:pt idx="581">
                  <c:v>1</c:v>
                </c:pt>
                <c:pt idx="582">
                  <c:v>1</c:v>
                </c:pt>
                <c:pt idx="583">
                  <c:v>1</c:v>
                </c:pt>
                <c:pt idx="584">
                  <c:v>1</c:v>
                </c:pt>
                <c:pt idx="585">
                  <c:v>1</c:v>
                </c:pt>
                <c:pt idx="586">
                  <c:v>1</c:v>
                </c:pt>
                <c:pt idx="587">
                  <c:v>2</c:v>
                </c:pt>
                <c:pt idx="588">
                  <c:v>1</c:v>
                </c:pt>
                <c:pt idx="589">
                  <c:v>1</c:v>
                </c:pt>
                <c:pt idx="590">
                  <c:v>1</c:v>
                </c:pt>
                <c:pt idx="591">
                  <c:v>1</c:v>
                </c:pt>
                <c:pt idx="592">
                  <c:v>1</c:v>
                </c:pt>
                <c:pt idx="593">
                  <c:v>1</c:v>
                </c:pt>
                <c:pt idx="594">
                  <c:v>1</c:v>
                </c:pt>
                <c:pt idx="595">
                  <c:v>1</c:v>
                </c:pt>
                <c:pt idx="596">
                  <c:v>1</c:v>
                </c:pt>
                <c:pt idx="597">
                  <c:v>1</c:v>
                </c:pt>
                <c:pt idx="598">
                  <c:v>1</c:v>
                </c:pt>
                <c:pt idx="599">
                  <c:v>1</c:v>
                </c:pt>
                <c:pt idx="600">
                  <c:v>1</c:v>
                </c:pt>
                <c:pt idx="601">
                  <c:v>1</c:v>
                </c:pt>
                <c:pt idx="602">
                  <c:v>2</c:v>
                </c:pt>
                <c:pt idx="603">
                  <c:v>1</c:v>
                </c:pt>
                <c:pt idx="604">
                  <c:v>1</c:v>
                </c:pt>
                <c:pt idx="605">
                  <c:v>1</c:v>
                </c:pt>
                <c:pt idx="606">
                  <c:v>1</c:v>
                </c:pt>
                <c:pt idx="607">
                  <c:v>1</c:v>
                </c:pt>
                <c:pt idx="608">
                  <c:v>1</c:v>
                </c:pt>
                <c:pt idx="609">
                  <c:v>1</c:v>
                </c:pt>
                <c:pt idx="610">
                  <c:v>1</c:v>
                </c:pt>
                <c:pt idx="611">
                  <c:v>1</c:v>
                </c:pt>
                <c:pt idx="612">
                  <c:v>1</c:v>
                </c:pt>
                <c:pt idx="613">
                  <c:v>1</c:v>
                </c:pt>
                <c:pt idx="614">
                  <c:v>2</c:v>
                </c:pt>
                <c:pt idx="615">
                  <c:v>1</c:v>
                </c:pt>
                <c:pt idx="616">
                  <c:v>1</c:v>
                </c:pt>
                <c:pt idx="617">
                  <c:v>1</c:v>
                </c:pt>
                <c:pt idx="618">
                  <c:v>1</c:v>
                </c:pt>
                <c:pt idx="619">
                  <c:v>1</c:v>
                </c:pt>
                <c:pt idx="620">
                  <c:v>1</c:v>
                </c:pt>
                <c:pt idx="621">
                  <c:v>1</c:v>
                </c:pt>
                <c:pt idx="622">
                  <c:v>1</c:v>
                </c:pt>
                <c:pt idx="623">
                  <c:v>1</c:v>
                </c:pt>
                <c:pt idx="624">
                  <c:v>1</c:v>
                </c:pt>
                <c:pt idx="625">
                  <c:v>1</c:v>
                </c:pt>
                <c:pt idx="626">
                  <c:v>1</c:v>
                </c:pt>
                <c:pt idx="627">
                  <c:v>1</c:v>
                </c:pt>
                <c:pt idx="628">
                  <c:v>1</c:v>
                </c:pt>
                <c:pt idx="629">
                  <c:v>1</c:v>
                </c:pt>
                <c:pt idx="630">
                  <c:v>1</c:v>
                </c:pt>
              </c:numCache>
            </c:numRef>
          </c:val>
          <c:extLst>
            <c:ext xmlns:c16="http://schemas.microsoft.com/office/drawing/2014/chart" uri="{C3380CC4-5D6E-409C-BE32-E72D297353CC}">
              <c16:uniqueId val="{00000000-EE5E-46EC-9DBD-19F505CDECDC}"/>
            </c:ext>
          </c:extLst>
        </c:ser>
        <c:dLbls>
          <c:showLegendKey val="0"/>
          <c:showVal val="0"/>
          <c:showCatName val="0"/>
          <c:showSerName val="0"/>
          <c:showPercent val="0"/>
          <c:showBubbleSize val="0"/>
        </c:dLbls>
        <c:axId val="92013071"/>
        <c:axId val="93404015"/>
      </c:areaChart>
      <c:catAx>
        <c:axId val="92013071"/>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r>
                  <a:rPr lang="en-SG" sz="2000">
                    <a:latin typeface="Segoe UI Light" panose="020B0502040204020203" pitchFamily="34" charset="0"/>
                    <a:cs typeface="Segoe UI Light" panose="020B0502040204020203" pitchFamily="34" charset="0"/>
                  </a:rPr>
                  <a:t>Number of Movies</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93404015"/>
        <c:crosses val="autoZero"/>
        <c:auto val="1"/>
        <c:lblAlgn val="ctr"/>
        <c:lblOffset val="100"/>
        <c:noMultiLvlLbl val="0"/>
      </c:catAx>
      <c:valAx>
        <c:axId val="934040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r>
                  <a:rPr lang="en-SG" sz="2000">
                    <a:latin typeface="Segoe UI Light" panose="020B0502040204020203" pitchFamily="34" charset="0"/>
                    <a:cs typeface="Segoe UI Light" panose="020B0502040204020203" pitchFamily="34" charset="0"/>
                  </a:rPr>
                  <a:t>Number</a:t>
                </a:r>
                <a:r>
                  <a:rPr lang="en-SG" sz="2000" baseline="0">
                    <a:latin typeface="Segoe UI Light" panose="020B0502040204020203" pitchFamily="34" charset="0"/>
                    <a:cs typeface="Segoe UI Light" panose="020B0502040204020203" pitchFamily="34" charset="0"/>
                  </a:rPr>
                  <a:t> of Users</a:t>
                </a:r>
                <a:endParaRPr lang="en-SG" sz="2000">
                  <a:latin typeface="Segoe UI Light" panose="020B0502040204020203" pitchFamily="34" charset="0"/>
                  <a:cs typeface="Segoe UI Light" panose="020B0502040204020203" pitchFamily="34" charset="0"/>
                </a:endParaRP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92013071"/>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476115485564301"/>
          <c:y val="4.0603700151323995E-2"/>
          <c:w val="0.68975898648963008"/>
          <c:h val="0.79508287677287459"/>
        </c:manualLayout>
      </c:layout>
      <c:scatterChart>
        <c:scatterStyle val="smoothMarker"/>
        <c:varyColors val="0"/>
        <c:ser>
          <c:idx val="0"/>
          <c:order val="0"/>
          <c:tx>
            <c:strRef>
              <c:f>Sheet1!$B$1</c:f>
              <c:strCache>
                <c:ptCount val="1"/>
                <c:pt idx="0">
                  <c:v>With zero</c:v>
                </c:pt>
              </c:strCache>
            </c:strRef>
          </c:tx>
          <c:spPr>
            <a:ln w="28575" cap="rnd">
              <a:solidFill>
                <a:schemeClr val="accent1"/>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Sheet1!$B$2:$B$101</c:f>
              <c:numCache>
                <c:formatCode>General</c:formatCode>
                <c:ptCount val="100"/>
                <c:pt idx="0">
                  <c:v>8.1357651000000004</c:v>
                </c:pt>
                <c:pt idx="1">
                  <c:v>6.6386051000000004</c:v>
                </c:pt>
                <c:pt idx="4">
                  <c:v>5.8935412999999999</c:v>
                </c:pt>
                <c:pt idx="9">
                  <c:v>5.7441396999999998</c:v>
                </c:pt>
                <c:pt idx="19">
                  <c:v>5.7975048999999999</c:v>
                </c:pt>
                <c:pt idx="39">
                  <c:v>6.0235304999999997</c:v>
                </c:pt>
                <c:pt idx="99">
                  <c:v>6.5745405999999997</c:v>
                </c:pt>
              </c:numCache>
            </c:numRef>
          </c:yVal>
          <c:smooth val="1"/>
          <c:extLst>
            <c:ext xmlns:c16="http://schemas.microsoft.com/office/drawing/2014/chart" uri="{C3380CC4-5D6E-409C-BE32-E72D297353CC}">
              <c16:uniqueId val="{00000000-39A9-4FDC-B80A-5E13F172975C}"/>
            </c:ext>
          </c:extLst>
        </c:ser>
        <c:ser>
          <c:idx val="1"/>
          <c:order val="1"/>
          <c:tx>
            <c:strRef>
              <c:f>Sheet1!$C$1</c:f>
              <c:strCache>
                <c:ptCount val="1"/>
                <c:pt idx="0">
                  <c:v>Without zero</c:v>
                </c:pt>
              </c:strCache>
            </c:strRef>
          </c:tx>
          <c:spPr>
            <a:ln w="28575" cap="rnd">
              <a:solidFill>
                <a:schemeClr val="accent2"/>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Sheet1!$C$2:$C$101</c:f>
              <c:numCache>
                <c:formatCode>General</c:formatCode>
                <c:ptCount val="100"/>
                <c:pt idx="0">
                  <c:v>13.972704999999999</c:v>
                </c:pt>
                <c:pt idx="1">
                  <c:v>13.899226000000001</c:v>
                </c:pt>
                <c:pt idx="4">
                  <c:v>13.960967999999999</c:v>
                </c:pt>
                <c:pt idx="9">
                  <c:v>13.967504999999999</c:v>
                </c:pt>
                <c:pt idx="19">
                  <c:v>13.973281999999999</c:v>
                </c:pt>
                <c:pt idx="39">
                  <c:v>13.975165000000001</c:v>
                </c:pt>
                <c:pt idx="99">
                  <c:v>13.976145000000001</c:v>
                </c:pt>
              </c:numCache>
            </c:numRef>
          </c:yVal>
          <c:smooth val="1"/>
          <c:extLst>
            <c:ext xmlns:c16="http://schemas.microsoft.com/office/drawing/2014/chart" uri="{C3380CC4-5D6E-409C-BE32-E72D297353CC}">
              <c16:uniqueId val="{00000010-39A9-4FDC-B80A-5E13F172975C}"/>
            </c:ext>
          </c:extLst>
        </c:ser>
        <c:dLbls>
          <c:showLegendKey val="0"/>
          <c:showVal val="0"/>
          <c:showCatName val="0"/>
          <c:showSerName val="0"/>
          <c:showPercent val="0"/>
          <c:showBubbleSize val="0"/>
        </c:dLbls>
        <c:axId val="539583679"/>
        <c:axId val="584448351"/>
      </c:scatterChart>
      <c:valAx>
        <c:axId val="539583679"/>
        <c:scaling>
          <c:orientation val="minMax"/>
          <c:max val="100"/>
        </c:scaling>
        <c:delete val="0"/>
        <c:axPos val="b"/>
        <c:title>
          <c:tx>
            <c:rich>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Number</a:t>
                </a:r>
                <a:r>
                  <a:rPr lang="en-SG" sz="1800" baseline="0" dirty="0">
                    <a:latin typeface="Segoe UI Light" panose="020B0502040204020203" pitchFamily="34" charset="0"/>
                    <a:cs typeface="Segoe UI Light" panose="020B0502040204020203" pitchFamily="34" charset="0"/>
                  </a:rPr>
                  <a:t> of K Nearest Neighbours</a:t>
                </a:r>
                <a:endParaRPr lang="en-SG" sz="1800" dirty="0">
                  <a:latin typeface="Segoe UI Light" panose="020B0502040204020203" pitchFamily="34" charset="0"/>
                  <a:cs typeface="Segoe UI Light" panose="020B0502040204020203" pitchFamily="34" charset="0"/>
                </a:endParaRPr>
              </a:p>
            </c:rich>
          </c:tx>
          <c:overlay val="0"/>
          <c:spPr>
            <a:noFill/>
            <a:ln>
              <a:noFill/>
            </a:ln>
            <a:effectLst/>
          </c:spPr>
          <c:txPr>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84448351"/>
        <c:crosses val="autoZero"/>
        <c:crossBetween val="midCat"/>
        <c:majorUnit val="5"/>
      </c:valAx>
      <c:valAx>
        <c:axId val="584448351"/>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Mean Squared Error (MSE)</a:t>
                </a:r>
              </a:p>
            </c:rich>
          </c:tx>
          <c:layout>
            <c:manualLayout>
              <c:xMode val="edge"/>
              <c:yMode val="edge"/>
              <c:x val="7.5594488188976364E-2"/>
              <c:y val="0.2313853301986199"/>
            </c:manualLayout>
          </c:layout>
          <c:overlay val="0"/>
          <c:spPr>
            <a:noFill/>
            <a:ln>
              <a:noFill/>
            </a:ln>
            <a:effectLst/>
          </c:spPr>
          <c:txPr>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39583679"/>
        <c:crosses val="autoZero"/>
        <c:crossBetween val="midCat"/>
        <c:majorUnit val="2"/>
      </c:valAx>
      <c:spPr>
        <a:noFill/>
        <a:ln>
          <a:noFill/>
        </a:ln>
        <a:effectLst/>
      </c:spPr>
    </c:plotArea>
    <c:legend>
      <c:legendPos val="r"/>
      <c:layout>
        <c:manualLayout>
          <c:xMode val="edge"/>
          <c:yMode val="edge"/>
          <c:x val="0.86566601049868763"/>
          <c:y val="0.71478485046112916"/>
          <c:w val="0.11085441272965879"/>
          <c:h val="0.11462759763149238"/>
        </c:manualLayout>
      </c:layout>
      <c:overlay val="0"/>
      <c:spPr>
        <a:noFill/>
        <a:ln>
          <a:noFill/>
        </a:ln>
        <a:effectLst/>
      </c:spPr>
      <c:txPr>
        <a:bodyPr rot="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legend>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476115485564301"/>
          <c:y val="4.0603700151323995E-2"/>
          <c:w val="0.68975898648963008"/>
          <c:h val="0.79508287677287459"/>
        </c:manualLayout>
      </c:layout>
      <c:scatterChart>
        <c:scatterStyle val="smoothMarker"/>
        <c:varyColors val="0"/>
        <c:ser>
          <c:idx val="0"/>
          <c:order val="0"/>
          <c:tx>
            <c:strRef>
              <c:f>Sheet1!$B$1</c:f>
              <c:strCache>
                <c:ptCount val="1"/>
                <c:pt idx="0">
                  <c:v>With zero</c:v>
                </c:pt>
              </c:strCache>
            </c:strRef>
          </c:tx>
          <c:spPr>
            <a:ln w="28575" cap="rnd">
              <a:solidFill>
                <a:schemeClr val="accent1"/>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Sheet1!$B$2:$B$101</c:f>
              <c:numCache>
                <c:formatCode>General</c:formatCode>
                <c:ptCount val="100"/>
                <c:pt idx="0">
                  <c:v>8.8180894999999992</c:v>
                </c:pt>
                <c:pt idx="1">
                  <c:v>7.4798045000000002</c:v>
                </c:pt>
                <c:pt idx="4">
                  <c:v>6.8685675000000002</c:v>
                </c:pt>
                <c:pt idx="9">
                  <c:v>6.8399868000000001</c:v>
                </c:pt>
                <c:pt idx="19">
                  <c:v>7.0051354999999997</c:v>
                </c:pt>
                <c:pt idx="39">
                  <c:v>7.3035302</c:v>
                </c:pt>
                <c:pt idx="99">
                  <c:v>7.8099122000000003</c:v>
                </c:pt>
              </c:numCache>
            </c:numRef>
          </c:yVal>
          <c:smooth val="1"/>
          <c:extLst>
            <c:ext xmlns:c16="http://schemas.microsoft.com/office/drawing/2014/chart" uri="{C3380CC4-5D6E-409C-BE32-E72D297353CC}">
              <c16:uniqueId val="{00000000-39A9-4FDC-B80A-5E13F172975C}"/>
            </c:ext>
          </c:extLst>
        </c:ser>
        <c:ser>
          <c:idx val="1"/>
          <c:order val="1"/>
          <c:tx>
            <c:strRef>
              <c:f>Sheet1!$C$1</c:f>
              <c:strCache>
                <c:ptCount val="1"/>
                <c:pt idx="0">
                  <c:v>Without zero</c:v>
                </c:pt>
              </c:strCache>
            </c:strRef>
          </c:tx>
          <c:spPr>
            <a:ln w="28575" cap="rnd">
              <a:solidFill>
                <a:schemeClr val="accent2"/>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Sheet1!$C$2:$C$101</c:f>
              <c:numCache>
                <c:formatCode>General</c:formatCode>
                <c:ptCount val="100"/>
                <c:pt idx="0">
                  <c:v>14.00118</c:v>
                </c:pt>
                <c:pt idx="1">
                  <c:v>13.940234</c:v>
                </c:pt>
                <c:pt idx="4">
                  <c:v>13.974005</c:v>
                </c:pt>
                <c:pt idx="9">
                  <c:v>13.975664999999999</c:v>
                </c:pt>
                <c:pt idx="19">
                  <c:v>13.978459000000001</c:v>
                </c:pt>
                <c:pt idx="39">
                  <c:v>13.978997</c:v>
                </c:pt>
                <c:pt idx="99">
                  <c:v>13.971145999999999</c:v>
                </c:pt>
              </c:numCache>
            </c:numRef>
          </c:yVal>
          <c:smooth val="1"/>
          <c:extLst>
            <c:ext xmlns:c16="http://schemas.microsoft.com/office/drawing/2014/chart" uri="{C3380CC4-5D6E-409C-BE32-E72D297353CC}">
              <c16:uniqueId val="{00000010-39A9-4FDC-B80A-5E13F172975C}"/>
            </c:ext>
          </c:extLst>
        </c:ser>
        <c:dLbls>
          <c:showLegendKey val="0"/>
          <c:showVal val="0"/>
          <c:showCatName val="0"/>
          <c:showSerName val="0"/>
          <c:showPercent val="0"/>
          <c:showBubbleSize val="0"/>
        </c:dLbls>
        <c:axId val="539583679"/>
        <c:axId val="584448351"/>
      </c:scatterChart>
      <c:valAx>
        <c:axId val="539583679"/>
        <c:scaling>
          <c:orientation val="minMax"/>
          <c:max val="100"/>
        </c:scaling>
        <c:delete val="0"/>
        <c:axPos val="b"/>
        <c:title>
          <c:tx>
            <c:rich>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Number</a:t>
                </a:r>
                <a:r>
                  <a:rPr lang="en-SG" sz="1800" baseline="0" dirty="0">
                    <a:latin typeface="Segoe UI Light" panose="020B0502040204020203" pitchFamily="34" charset="0"/>
                    <a:cs typeface="Segoe UI Light" panose="020B0502040204020203" pitchFamily="34" charset="0"/>
                  </a:rPr>
                  <a:t> of K Nearest Neighbours</a:t>
                </a:r>
                <a:endParaRPr lang="en-SG" sz="1800" dirty="0">
                  <a:latin typeface="Segoe UI Light" panose="020B0502040204020203" pitchFamily="34" charset="0"/>
                  <a:cs typeface="Segoe UI Light" panose="020B0502040204020203" pitchFamily="34" charset="0"/>
                </a:endParaRPr>
              </a:p>
            </c:rich>
          </c:tx>
          <c:overlay val="0"/>
          <c:spPr>
            <a:noFill/>
            <a:ln>
              <a:noFill/>
            </a:ln>
            <a:effectLst/>
          </c:spPr>
          <c:txPr>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84448351"/>
        <c:crosses val="autoZero"/>
        <c:crossBetween val="midCat"/>
        <c:majorUnit val="5"/>
      </c:valAx>
      <c:valAx>
        <c:axId val="584448351"/>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Mean Squared Error (MSE)</a:t>
                </a:r>
              </a:p>
            </c:rich>
          </c:tx>
          <c:layout>
            <c:manualLayout>
              <c:xMode val="edge"/>
              <c:yMode val="edge"/>
              <c:x val="7.5594488188976364E-2"/>
              <c:y val="0.2313853301986199"/>
            </c:manualLayout>
          </c:layout>
          <c:overlay val="0"/>
          <c:spPr>
            <a:noFill/>
            <a:ln>
              <a:noFill/>
            </a:ln>
            <a:effectLst/>
          </c:spPr>
          <c:txPr>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39583679"/>
        <c:crosses val="autoZero"/>
        <c:crossBetween val="midCat"/>
        <c:majorUnit val="2"/>
      </c:valAx>
      <c:spPr>
        <a:noFill/>
        <a:ln>
          <a:noFill/>
        </a:ln>
        <a:effectLst/>
      </c:spPr>
    </c:plotArea>
    <c:legend>
      <c:legendPos val="r"/>
      <c:layout>
        <c:manualLayout>
          <c:xMode val="edge"/>
          <c:yMode val="edge"/>
          <c:x val="0.86566601049868763"/>
          <c:y val="0.71478485046112916"/>
          <c:w val="0.11085441272965879"/>
          <c:h val="0.11462759763149238"/>
        </c:manualLayout>
      </c:layout>
      <c:overlay val="0"/>
      <c:spPr>
        <a:noFill/>
        <a:ln>
          <a:noFill/>
        </a:ln>
        <a:effectLst/>
      </c:spPr>
      <c:txPr>
        <a:bodyPr rot="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legend>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476115485564301"/>
          <c:y val="4.0603700151323995E-2"/>
          <c:w val="0.68975898648963008"/>
          <c:h val="0.79508287677287459"/>
        </c:manualLayout>
      </c:layout>
      <c:scatterChart>
        <c:scatterStyle val="smoothMarker"/>
        <c:varyColors val="0"/>
        <c:ser>
          <c:idx val="0"/>
          <c:order val="0"/>
          <c:tx>
            <c:strRef>
              <c:f>Sheet1!$B$1</c:f>
              <c:strCache>
                <c:ptCount val="1"/>
                <c:pt idx="0">
                  <c:v>With zero</c:v>
                </c:pt>
              </c:strCache>
            </c:strRef>
          </c:tx>
          <c:spPr>
            <a:ln w="28575" cap="rnd">
              <a:solidFill>
                <a:schemeClr val="accent1"/>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Sheet1!$B$2:$B$101</c:f>
              <c:numCache>
                <c:formatCode>General</c:formatCode>
                <c:ptCount val="100"/>
                <c:pt idx="0">
                  <c:v>8.44876</c:v>
                </c:pt>
                <c:pt idx="1">
                  <c:v>7.0661335000000003</c:v>
                </c:pt>
                <c:pt idx="4">
                  <c:v>6.4013676999999998</c:v>
                </c:pt>
                <c:pt idx="9">
                  <c:v>6.3112111000000004</c:v>
                </c:pt>
                <c:pt idx="19">
                  <c:v>6.4184374999999996</c:v>
                </c:pt>
                <c:pt idx="39">
                  <c:v>6.6882725000000001</c:v>
                </c:pt>
                <c:pt idx="99">
                  <c:v>7.2654591000000002</c:v>
                </c:pt>
              </c:numCache>
            </c:numRef>
          </c:yVal>
          <c:smooth val="1"/>
          <c:extLst>
            <c:ext xmlns:c16="http://schemas.microsoft.com/office/drawing/2014/chart" uri="{C3380CC4-5D6E-409C-BE32-E72D297353CC}">
              <c16:uniqueId val="{00000000-39A9-4FDC-B80A-5E13F172975C}"/>
            </c:ext>
          </c:extLst>
        </c:ser>
        <c:ser>
          <c:idx val="1"/>
          <c:order val="1"/>
          <c:tx>
            <c:strRef>
              <c:f>Sheet1!$C$1</c:f>
              <c:strCache>
                <c:ptCount val="1"/>
                <c:pt idx="0">
                  <c:v>Without zero</c:v>
                </c:pt>
              </c:strCache>
            </c:strRef>
          </c:tx>
          <c:spPr>
            <a:ln w="28575" cap="rnd">
              <a:solidFill>
                <a:schemeClr val="accent2"/>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Sheet1!$C$2:$C$101</c:f>
              <c:numCache>
                <c:formatCode>General</c:formatCode>
                <c:ptCount val="100"/>
                <c:pt idx="0">
                  <c:v>8.1352148</c:v>
                </c:pt>
                <c:pt idx="1">
                  <c:v>6.6455007000000004</c:v>
                </c:pt>
                <c:pt idx="4">
                  <c:v>5.8905683</c:v>
                </c:pt>
                <c:pt idx="9">
                  <c:v>5.7394476000000001</c:v>
                </c:pt>
                <c:pt idx="19">
                  <c:v>5.8027525000000004</c:v>
                </c:pt>
                <c:pt idx="39">
                  <c:v>6.0299525000000003</c:v>
                </c:pt>
                <c:pt idx="99">
                  <c:v>6.5779376000000003</c:v>
                </c:pt>
              </c:numCache>
            </c:numRef>
          </c:yVal>
          <c:smooth val="1"/>
          <c:extLst>
            <c:ext xmlns:c16="http://schemas.microsoft.com/office/drawing/2014/chart" uri="{C3380CC4-5D6E-409C-BE32-E72D297353CC}">
              <c16:uniqueId val="{00000010-39A9-4FDC-B80A-5E13F172975C}"/>
            </c:ext>
          </c:extLst>
        </c:ser>
        <c:dLbls>
          <c:showLegendKey val="0"/>
          <c:showVal val="0"/>
          <c:showCatName val="0"/>
          <c:showSerName val="0"/>
          <c:showPercent val="0"/>
          <c:showBubbleSize val="0"/>
        </c:dLbls>
        <c:axId val="539583679"/>
        <c:axId val="584448351"/>
      </c:scatterChart>
      <c:valAx>
        <c:axId val="539583679"/>
        <c:scaling>
          <c:orientation val="minMax"/>
          <c:max val="100"/>
        </c:scaling>
        <c:delete val="0"/>
        <c:axPos val="b"/>
        <c:title>
          <c:tx>
            <c:rich>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Number</a:t>
                </a:r>
                <a:r>
                  <a:rPr lang="en-SG" sz="1800" baseline="0" dirty="0">
                    <a:latin typeface="Segoe UI Light" panose="020B0502040204020203" pitchFamily="34" charset="0"/>
                    <a:cs typeface="Segoe UI Light" panose="020B0502040204020203" pitchFamily="34" charset="0"/>
                  </a:rPr>
                  <a:t> of K Nearest Neighbours</a:t>
                </a:r>
                <a:endParaRPr lang="en-SG" sz="1800" dirty="0">
                  <a:latin typeface="Segoe UI Light" panose="020B0502040204020203" pitchFamily="34" charset="0"/>
                  <a:cs typeface="Segoe UI Light" panose="020B0502040204020203" pitchFamily="34" charset="0"/>
                </a:endParaRPr>
              </a:p>
            </c:rich>
          </c:tx>
          <c:overlay val="0"/>
          <c:spPr>
            <a:noFill/>
            <a:ln>
              <a:noFill/>
            </a:ln>
            <a:effectLst/>
          </c:spPr>
          <c:txPr>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84448351"/>
        <c:crosses val="autoZero"/>
        <c:crossBetween val="midCat"/>
        <c:majorUnit val="5"/>
      </c:valAx>
      <c:valAx>
        <c:axId val="584448351"/>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Mean Squared Error (MSE)</a:t>
                </a:r>
              </a:p>
            </c:rich>
          </c:tx>
          <c:layout>
            <c:manualLayout>
              <c:xMode val="edge"/>
              <c:yMode val="edge"/>
              <c:x val="7.5594488188976364E-2"/>
              <c:y val="0.2313853301986199"/>
            </c:manualLayout>
          </c:layout>
          <c:overlay val="0"/>
          <c:spPr>
            <a:noFill/>
            <a:ln>
              <a:noFill/>
            </a:ln>
            <a:effectLst/>
          </c:spPr>
          <c:txPr>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39583679"/>
        <c:crosses val="autoZero"/>
        <c:crossBetween val="midCat"/>
        <c:majorUnit val="2"/>
      </c:valAx>
      <c:spPr>
        <a:noFill/>
        <a:ln>
          <a:noFill/>
        </a:ln>
        <a:effectLst/>
      </c:spPr>
    </c:plotArea>
    <c:legend>
      <c:legendPos val="r"/>
      <c:layout>
        <c:manualLayout>
          <c:xMode val="edge"/>
          <c:yMode val="edge"/>
          <c:x val="0.86566601049868763"/>
          <c:y val="0.71478485046112916"/>
          <c:w val="0.11085441272965879"/>
          <c:h val="0.11462759763149238"/>
        </c:manualLayout>
      </c:layout>
      <c:overlay val="0"/>
      <c:spPr>
        <a:noFill/>
        <a:ln>
          <a:noFill/>
        </a:ln>
        <a:effectLst/>
      </c:spPr>
      <c:txPr>
        <a:bodyPr rot="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legend>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4B272D-EF8F-44A3-923A-C7B9DE315EB1}" type="datetimeFigureOut">
              <a:rPr lang="en-SG" smtClean="0"/>
              <a:t>2/11/2016</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655D5-25B8-4E6A-97CF-CEACF0A0A4A7}" type="slidenum">
              <a:rPr lang="en-SG" smtClean="0"/>
              <a:t>‹#›</a:t>
            </a:fld>
            <a:endParaRPr lang="en-SG"/>
          </a:p>
        </p:txBody>
      </p:sp>
    </p:spTree>
    <p:extLst>
      <p:ext uri="{BB962C8B-B14F-4D97-AF65-F5344CB8AC3E}">
        <p14:creationId xmlns:p14="http://schemas.microsoft.com/office/powerpoint/2010/main" val="1155061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background of our project.</a:t>
            </a:r>
          </a:p>
          <a:p>
            <a:endParaRPr lang="en-US" dirty="0"/>
          </a:p>
          <a:p>
            <a:r>
              <a:rPr lang="en-US" dirty="0"/>
              <a:t>With</a:t>
            </a:r>
            <a:r>
              <a:rPr lang="en-US" baseline="0" dirty="0"/>
              <a:t> large number of movies and rising popularity of movie streaming service, movie recommendation has become an important feature as well.</a:t>
            </a:r>
          </a:p>
          <a:p>
            <a:r>
              <a:rPr lang="en-US" baseline="0" dirty="0"/>
              <a:t>We believe that recommendation plays a great role in improving user’s experience by reducing their time in searching for their preferred movies. At the same time, it brings to light some potentially forgotten movies that nobody has bothered watching.</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2</a:t>
            </a:fld>
            <a:endParaRPr lang="en-SG"/>
          </a:p>
        </p:txBody>
      </p:sp>
    </p:spTree>
    <p:extLst>
      <p:ext uri="{BB962C8B-B14F-4D97-AF65-F5344CB8AC3E}">
        <p14:creationId xmlns:p14="http://schemas.microsoft.com/office/powerpoint/2010/main" val="1492580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11</a:t>
            </a:fld>
            <a:endParaRPr lang="en-SG"/>
          </a:p>
        </p:txBody>
      </p:sp>
    </p:spTree>
    <p:extLst>
      <p:ext uri="{BB962C8B-B14F-4D97-AF65-F5344CB8AC3E}">
        <p14:creationId xmlns:p14="http://schemas.microsoft.com/office/powerpoint/2010/main" val="1827296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12</a:t>
            </a:fld>
            <a:endParaRPr lang="en-SG"/>
          </a:p>
        </p:txBody>
      </p:sp>
    </p:spTree>
    <p:extLst>
      <p:ext uri="{BB962C8B-B14F-4D97-AF65-F5344CB8AC3E}">
        <p14:creationId xmlns:p14="http://schemas.microsoft.com/office/powerpoint/2010/main" val="3495999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13</a:t>
            </a:fld>
            <a:endParaRPr lang="en-SG"/>
          </a:p>
        </p:txBody>
      </p:sp>
    </p:spTree>
    <p:extLst>
      <p:ext uri="{BB962C8B-B14F-4D97-AF65-F5344CB8AC3E}">
        <p14:creationId xmlns:p14="http://schemas.microsoft.com/office/powerpoint/2010/main" val="1451816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14</a:t>
            </a:fld>
            <a:endParaRPr lang="en-SG"/>
          </a:p>
        </p:txBody>
      </p:sp>
    </p:spTree>
    <p:extLst>
      <p:ext uri="{BB962C8B-B14F-4D97-AF65-F5344CB8AC3E}">
        <p14:creationId xmlns:p14="http://schemas.microsoft.com/office/powerpoint/2010/main" val="2985034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19</a:t>
            </a:fld>
            <a:endParaRPr lang="en-SG"/>
          </a:p>
        </p:txBody>
      </p:sp>
    </p:spTree>
    <p:extLst>
      <p:ext uri="{BB962C8B-B14F-4D97-AF65-F5344CB8AC3E}">
        <p14:creationId xmlns:p14="http://schemas.microsoft.com/office/powerpoint/2010/main" val="2392850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20</a:t>
            </a:fld>
            <a:endParaRPr lang="en-SG"/>
          </a:p>
        </p:txBody>
      </p:sp>
    </p:spTree>
    <p:extLst>
      <p:ext uri="{BB962C8B-B14F-4D97-AF65-F5344CB8AC3E}">
        <p14:creationId xmlns:p14="http://schemas.microsoft.com/office/powerpoint/2010/main" val="1715320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21</a:t>
            </a:fld>
            <a:endParaRPr lang="en-SG"/>
          </a:p>
        </p:txBody>
      </p:sp>
    </p:spTree>
    <p:extLst>
      <p:ext uri="{BB962C8B-B14F-4D97-AF65-F5344CB8AC3E}">
        <p14:creationId xmlns:p14="http://schemas.microsoft.com/office/powerpoint/2010/main" val="2821495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recommender system, the most</a:t>
            </a:r>
            <a:r>
              <a:rPr lang="en-US" baseline="0" dirty="0"/>
              <a:t> reliable attribute is the relationship between the user and the item. Thus, we are only interested in analyzing user’s rating behavior.</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3</a:t>
            </a:fld>
            <a:endParaRPr lang="en-SG"/>
          </a:p>
        </p:txBody>
      </p:sp>
    </p:spTree>
    <p:extLst>
      <p:ext uri="{BB962C8B-B14F-4D97-AF65-F5344CB8AC3E}">
        <p14:creationId xmlns:p14="http://schemas.microsoft.com/office/powerpoint/2010/main" val="1188690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resource is based on dataset from </a:t>
            </a:r>
            <a:r>
              <a:rPr lang="en-US" baseline="0" dirty="0" err="1"/>
              <a:t>MovieLens</a:t>
            </a:r>
            <a:r>
              <a:rPr lang="en-US" baseline="0" dirty="0"/>
              <a:t>. Thanks to the </a:t>
            </a:r>
            <a:r>
              <a:rPr lang="en-US" baseline="0" dirty="0" err="1"/>
              <a:t>GroupLens</a:t>
            </a:r>
            <a:r>
              <a:rPr lang="en-US" baseline="0" dirty="0"/>
              <a:t> Researchers who make this data available for our use, we manage to get our hands on 1 million anonymous movie rating data on the scale of 1 to 5</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4</a:t>
            </a:fld>
            <a:endParaRPr lang="en-SG"/>
          </a:p>
        </p:txBody>
      </p:sp>
    </p:spTree>
    <p:extLst>
      <p:ext uri="{BB962C8B-B14F-4D97-AF65-F5344CB8AC3E}">
        <p14:creationId xmlns:p14="http://schemas.microsoft.com/office/powerpoint/2010/main" val="1785744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5</a:t>
            </a:fld>
            <a:endParaRPr lang="en-SG"/>
          </a:p>
        </p:txBody>
      </p:sp>
    </p:spTree>
    <p:extLst>
      <p:ext uri="{BB962C8B-B14F-4D97-AF65-F5344CB8AC3E}">
        <p14:creationId xmlns:p14="http://schemas.microsoft.com/office/powerpoint/2010/main" val="3429835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we obtained is free from any</a:t>
            </a:r>
            <a:r>
              <a:rPr lang="en-US" baseline="0" dirty="0"/>
              <a:t> anomalies or missing values as the </a:t>
            </a:r>
            <a:r>
              <a:rPr lang="en-US" baseline="0" dirty="0" err="1"/>
              <a:t>GroupLens</a:t>
            </a:r>
            <a:r>
              <a:rPr lang="en-US" baseline="0" dirty="0"/>
              <a:t> researchers have performed data cleaning before releasing it.</a:t>
            </a:r>
          </a:p>
          <a:p>
            <a:r>
              <a:rPr lang="en-US" baseline="0" dirty="0"/>
              <a:t>However, some preprocessing steps are required to be done. In our case, we divide the dataset to training and testing with the ratio of 80 to 20.</a:t>
            </a:r>
          </a:p>
          <a:p>
            <a:r>
              <a:rPr lang="en-US" baseline="0" dirty="0"/>
              <a:t>We also convert our dataset format to matrix, and we will explain why in the next few slides.</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6</a:t>
            </a:fld>
            <a:endParaRPr lang="en-SG"/>
          </a:p>
        </p:txBody>
      </p:sp>
    </p:spTree>
    <p:extLst>
      <p:ext uri="{BB962C8B-B14F-4D97-AF65-F5344CB8AC3E}">
        <p14:creationId xmlns:p14="http://schemas.microsoft.com/office/powerpoint/2010/main" val="3772270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7</a:t>
            </a:fld>
            <a:endParaRPr lang="en-SG"/>
          </a:p>
        </p:txBody>
      </p:sp>
    </p:spTree>
    <p:extLst>
      <p:ext uri="{BB962C8B-B14F-4D97-AF65-F5344CB8AC3E}">
        <p14:creationId xmlns:p14="http://schemas.microsoft.com/office/powerpoint/2010/main" val="2265636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well</a:t>
            </a:r>
            <a:r>
              <a:rPr lang="en-US" baseline="0" dirty="0"/>
              <a:t> known technique in recommender system is Collaborative Filtering method.</a:t>
            </a:r>
          </a:p>
          <a:p>
            <a:r>
              <a:rPr lang="en-US" baseline="0" dirty="0"/>
              <a:t>We use regression approach to solve our problem definition, and we will measure the performance of our model with Mean Squared Error (MSE)</a:t>
            </a:r>
          </a:p>
          <a:p>
            <a:r>
              <a:rPr lang="en-US" baseline="0" dirty="0"/>
              <a:t>Of course, we will explain more about Collaborative Filtering technique, mainly Item-Item / Item-Based Collaborative Filtering.</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8</a:t>
            </a:fld>
            <a:endParaRPr lang="en-SG"/>
          </a:p>
        </p:txBody>
      </p:sp>
    </p:spTree>
    <p:extLst>
      <p:ext uri="{BB962C8B-B14F-4D97-AF65-F5344CB8AC3E}">
        <p14:creationId xmlns:p14="http://schemas.microsoft.com/office/powerpoint/2010/main" val="3948699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item-item CF with analogy here</a:t>
            </a:r>
          </a:p>
          <a:p>
            <a:endParaRPr lang="en-US" baseline="0" dirty="0"/>
          </a:p>
          <a:p>
            <a:r>
              <a:rPr lang="en-US" baseline="0" dirty="0"/>
              <a:t>Change as you like</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9</a:t>
            </a:fld>
            <a:endParaRPr lang="en-SG"/>
          </a:p>
        </p:txBody>
      </p:sp>
    </p:spTree>
    <p:extLst>
      <p:ext uri="{BB962C8B-B14F-4D97-AF65-F5344CB8AC3E}">
        <p14:creationId xmlns:p14="http://schemas.microsoft.com/office/powerpoint/2010/main" val="4062496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correlation computation isolates the set of users who rated both item </a:t>
            </a:r>
            <a:r>
              <a:rPr lang="en-SG" sz="1200" kern="1200" dirty="0" err="1">
                <a:solidFill>
                  <a:schemeClr val="tx1"/>
                </a:solidFill>
                <a:effectLst/>
                <a:latin typeface="+mn-lt"/>
                <a:ea typeface="+mn-ea"/>
                <a:cs typeface="+mn-cs"/>
              </a:rPr>
              <a:t>i</a:t>
            </a:r>
            <a:r>
              <a:rPr lang="en-SG" sz="1200" kern="1200" dirty="0">
                <a:solidFill>
                  <a:schemeClr val="tx1"/>
                </a:solidFill>
                <a:effectLst/>
                <a:latin typeface="+mn-lt"/>
                <a:ea typeface="+mn-ea"/>
                <a:cs typeface="+mn-cs"/>
              </a:rPr>
              <a:t> and j</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Cosine Similarity ignores the differences in rating scale between different users. The Adjusted Cosine offsets the drawback by subtracting each user rating with the user’s average rating</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10</a:t>
            </a:fld>
            <a:endParaRPr lang="en-SG"/>
          </a:p>
        </p:txBody>
      </p:sp>
    </p:spTree>
    <p:extLst>
      <p:ext uri="{BB962C8B-B14F-4D97-AF65-F5344CB8AC3E}">
        <p14:creationId xmlns:p14="http://schemas.microsoft.com/office/powerpoint/2010/main" val="1714876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3059917210"/>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978276024"/>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961207770"/>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4159435051"/>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197094374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51600098-8187-4ADA-AC0C-1A2215B73711}" type="datetimeFigureOut">
              <a:rPr lang="en-SG" smtClean="0"/>
              <a:t>2/11/2016</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1442481490"/>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51600098-8187-4ADA-AC0C-1A2215B73711}" type="datetimeFigureOut">
              <a:rPr lang="en-SG" smtClean="0"/>
              <a:t>2/11/2016</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3800890048"/>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51600098-8187-4ADA-AC0C-1A2215B73711}" type="datetimeFigureOut">
              <a:rPr lang="en-SG" smtClean="0"/>
              <a:t>2/11/2016</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636507518"/>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600098-8187-4ADA-AC0C-1A2215B73711}" type="datetimeFigureOut">
              <a:rPr lang="en-SG" smtClean="0"/>
              <a:t>2/11/2016</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421101935"/>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600098-8187-4ADA-AC0C-1A2215B73711}" type="datetimeFigureOut">
              <a:rPr lang="en-SG" smtClean="0"/>
              <a:t>2/11/2016</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673882331"/>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600098-8187-4ADA-AC0C-1A2215B73711}" type="datetimeFigureOut">
              <a:rPr lang="en-SG" smtClean="0"/>
              <a:t>2/11/2016</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547158786"/>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00098-8187-4ADA-AC0C-1A2215B73711}" type="datetimeFigureOut">
              <a:rPr lang="en-SG" smtClean="0"/>
              <a:t>2/11/2016</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9DCBC8-D22D-4423-A3E1-1A80F6651BC4}" type="slidenum">
              <a:rPr lang="en-SG" smtClean="0"/>
              <a:t>‹#›</a:t>
            </a:fld>
            <a:endParaRPr lang="en-SG"/>
          </a:p>
        </p:txBody>
      </p:sp>
    </p:spTree>
    <p:extLst>
      <p:ext uri="{BB962C8B-B14F-4D97-AF65-F5344CB8AC3E}">
        <p14:creationId xmlns:p14="http://schemas.microsoft.com/office/powerpoint/2010/main" val="1071842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Movie Recommender</a:t>
            </a:r>
          </a:p>
        </p:txBody>
      </p:sp>
      <p:sp>
        <p:nvSpPr>
          <p:cNvPr id="3" name="Subtitle 2"/>
          <p:cNvSpPr>
            <a:spLocks noGrp="1"/>
          </p:cNvSpPr>
          <p:nvPr>
            <p:ph type="subTitle" idx="1"/>
          </p:nvPr>
        </p:nvSpPr>
        <p:spPr/>
        <p:txBody>
          <a:bodyPr/>
          <a:lstStyle/>
          <a:p>
            <a:r>
              <a:rPr lang="en-SG" dirty="0">
                <a:latin typeface="Segoe UI Light" panose="020B0502040204020203" pitchFamily="34" charset="0"/>
                <a:cs typeface="Segoe UI Light" panose="020B0502040204020203" pitchFamily="34" charset="0"/>
              </a:rPr>
              <a:t>Group 37</a:t>
            </a:r>
          </a:p>
          <a:p>
            <a:r>
              <a:rPr lang="en-SG" dirty="0">
                <a:latin typeface="Segoe UI Light" panose="020B0502040204020203" pitchFamily="34" charset="0"/>
                <a:cs typeface="Segoe UI Light" panose="020B0502040204020203" pitchFamily="34" charset="0"/>
              </a:rPr>
              <a:t>Kelvin, </a:t>
            </a:r>
            <a:r>
              <a:rPr lang="en-SG" dirty="0" err="1">
                <a:latin typeface="Segoe UI Light" panose="020B0502040204020203" pitchFamily="34" charset="0"/>
                <a:cs typeface="Segoe UI Light" panose="020B0502040204020203" pitchFamily="34" charset="0"/>
              </a:rPr>
              <a:t>Faris</a:t>
            </a:r>
            <a:r>
              <a:rPr lang="en-SG" dirty="0">
                <a:latin typeface="Segoe UI Light" panose="020B0502040204020203" pitchFamily="34" charset="0"/>
                <a:cs typeface="Segoe UI Light" panose="020B0502040204020203" pitchFamily="34" charset="0"/>
              </a:rPr>
              <a:t>, Stefan, Stefan, Zillion</a:t>
            </a:r>
          </a:p>
        </p:txBody>
      </p:sp>
    </p:spTree>
    <p:extLst>
      <p:ext uri="{BB962C8B-B14F-4D97-AF65-F5344CB8AC3E}">
        <p14:creationId xmlns:p14="http://schemas.microsoft.com/office/powerpoint/2010/main" val="1904893000"/>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idx="1"/>
          </p:nvPr>
        </p:nvSpPr>
        <p:spPr>
          <a:xfrm>
            <a:off x="5666508" y="0"/>
            <a:ext cx="6525492" cy="6858000"/>
          </a:xfrm>
          <a:solidFill>
            <a:schemeClr val="accent1">
              <a:lumMod val="50000"/>
            </a:schemeClr>
          </a:solidFill>
        </p:spPr>
        <p:txBody>
          <a:bodyPr anchor="ctr">
            <a:normAutofit/>
          </a:bodyPr>
          <a:lstStyle/>
          <a:p>
            <a:pPr lvl="2">
              <a:lnSpc>
                <a:spcPct val="150000"/>
              </a:lnSpc>
            </a:pPr>
            <a:r>
              <a:rPr lang="en-US" dirty="0">
                <a:solidFill>
                  <a:schemeClr val="bg1"/>
                </a:solidFill>
                <a:latin typeface="Segoe UI Light" panose="020B0502040204020203" pitchFamily="34" charset="0"/>
                <a:cs typeface="Segoe UI Light" panose="020B0502040204020203" pitchFamily="34" charset="0"/>
              </a:rPr>
              <a:t>Cosine Similarity</a:t>
            </a:r>
            <a:br>
              <a:rPr lang="en-SG" dirty="0">
                <a:solidFill>
                  <a:schemeClr val="bg1"/>
                </a:solidFill>
                <a:latin typeface="Segoe UI Light" panose="020B0502040204020203" pitchFamily="34" charset="0"/>
                <a:cs typeface="Segoe UI Light" panose="020B0502040204020203" pitchFamily="34" charset="0"/>
              </a:rPr>
            </a:br>
            <a:endParaRPr lang="en-US" dirty="0">
              <a:solidFill>
                <a:schemeClr val="bg1"/>
              </a:solidFill>
              <a:latin typeface="Segoe UI Light" panose="020B0502040204020203" pitchFamily="34" charset="0"/>
              <a:cs typeface="Segoe UI Light" panose="020B0502040204020203" pitchFamily="34" charset="0"/>
            </a:endParaRPr>
          </a:p>
          <a:p>
            <a:pPr lvl="2" algn="just">
              <a:lnSpc>
                <a:spcPct val="150000"/>
              </a:lnSpc>
            </a:pPr>
            <a:r>
              <a:rPr lang="en-US" dirty="0">
                <a:solidFill>
                  <a:schemeClr val="bg1"/>
                </a:solidFill>
                <a:latin typeface="Segoe UI Light" panose="020B0502040204020203" pitchFamily="34" charset="0"/>
                <a:cs typeface="Segoe UI Light" panose="020B0502040204020203" pitchFamily="34" charset="0"/>
              </a:rPr>
              <a:t>Pearson Correlation</a:t>
            </a:r>
          </a:p>
          <a:p>
            <a:pPr lvl="2" algn="just">
              <a:lnSpc>
                <a:spcPct val="150000"/>
              </a:lnSpc>
            </a:pPr>
            <a:endParaRPr lang="en-US" dirty="0">
              <a:solidFill>
                <a:schemeClr val="bg1"/>
              </a:solidFill>
              <a:latin typeface="Segoe UI Light" panose="020B0502040204020203" pitchFamily="34" charset="0"/>
              <a:cs typeface="Segoe UI Light" panose="020B0502040204020203" pitchFamily="34" charset="0"/>
            </a:endParaRPr>
          </a:p>
          <a:p>
            <a:pPr lvl="2" algn="just">
              <a:lnSpc>
                <a:spcPct val="150000"/>
              </a:lnSpc>
            </a:pPr>
            <a:r>
              <a:rPr lang="en-US" dirty="0">
                <a:solidFill>
                  <a:schemeClr val="bg1"/>
                </a:solidFill>
                <a:latin typeface="Segoe UI Light" panose="020B0502040204020203" pitchFamily="34" charset="0"/>
                <a:cs typeface="Segoe UI Light" panose="020B0502040204020203" pitchFamily="34" charset="0"/>
              </a:rPr>
              <a:t>Adjusted Cosine Similarity</a:t>
            </a:r>
          </a:p>
        </p:txBody>
      </p:sp>
      <p:sp>
        <p:nvSpPr>
          <p:cNvPr id="5" name="Title 4"/>
          <p:cNvSpPr>
            <a:spLocks noGrp="1"/>
          </p:cNvSpPr>
          <p:nvPr>
            <p:ph type="title"/>
          </p:nvPr>
        </p:nvSpPr>
        <p:spPr>
          <a:xfrm>
            <a:off x="526473" y="0"/>
            <a:ext cx="5140033" cy="6857999"/>
          </a:xfrm>
        </p:spPr>
        <p:txBody>
          <a:bodyPr anchor="ctr"/>
          <a:lstStyle/>
          <a:p>
            <a:r>
              <a:rPr lang="en-SG" sz="6000" dirty="0">
                <a:latin typeface="Segoe UI Light" panose="020B0502040204020203" pitchFamily="34" charset="0"/>
                <a:cs typeface="Segoe UI Light" panose="020B0502040204020203" pitchFamily="34" charset="0"/>
              </a:rPr>
              <a:t>Movie Similarities</a:t>
            </a:r>
          </a:p>
        </p:txBody>
      </p:sp>
    </p:spTree>
    <p:extLst>
      <p:ext uri="{BB962C8B-B14F-4D97-AF65-F5344CB8AC3E}">
        <p14:creationId xmlns:p14="http://schemas.microsoft.com/office/powerpoint/2010/main" val="953600604"/>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p:cNvSpPr>
                <a:spLocks noGrp="1"/>
              </p:cNvSpPr>
              <p:nvPr>
                <p:ph idx="1"/>
              </p:nvPr>
            </p:nvSpPr>
            <p:spPr>
              <a:xfrm>
                <a:off x="0" y="0"/>
                <a:ext cx="12192000" cy="6858000"/>
              </a:xfrm>
            </p:spPr>
            <p:txBody>
              <a:bodyPr anchor="ctr">
                <a:normAutofit/>
              </a:bodyPr>
              <a:lstStyle/>
              <a:p>
                <a:pPr marL="0" indent="0" algn="ctr">
                  <a:buNone/>
                </a:pPr>
                <a:r>
                  <a:rPr lang="en-SG" sz="6000" dirty="0">
                    <a:latin typeface="Segoe UI Light" panose="020B0502040204020203" pitchFamily="34" charset="0"/>
                    <a:cs typeface="Segoe UI Light" panose="020B0502040204020203" pitchFamily="34" charset="0"/>
                  </a:rPr>
                  <a:t>Cosine Similarity</a:t>
                </a:r>
              </a:p>
              <a:p>
                <a:pPr marL="0" indent="0" algn="ctr">
                  <a:buNone/>
                </a:pPr>
                <a:r>
                  <a:rPr lang="en-SG" sz="2400" dirty="0">
                    <a:latin typeface="Segoe UI Light" panose="020B0502040204020203" pitchFamily="34" charset="0"/>
                    <a:cs typeface="Segoe UI Light" panose="020B0502040204020203" pitchFamily="34" charset="0"/>
                  </a:rPr>
                  <a:t>Consider two items as user-space dimensional vectors</a:t>
                </a:r>
              </a:p>
              <a:p>
                <a:pPr marL="0" indent="0" algn="ctr">
                  <a:buNone/>
                </a:pPr>
                <a:endParaRPr lang="en-SG" sz="2400" dirty="0">
                  <a:latin typeface="Segoe UI Light" panose="020B0502040204020203" pitchFamily="34" charset="0"/>
                  <a:cs typeface="Segoe UI Light" panose="020B0502040204020203" pitchFamily="34" charset="0"/>
                </a:endParaRPr>
              </a:p>
              <a:p>
                <a:pPr marL="0" indent="0" algn="ctr">
                  <a:buNone/>
                </a:pPr>
                <a14:m>
                  <m:oMathPara xmlns:m="http://schemas.openxmlformats.org/officeDocument/2006/math">
                    <m:oMathParaPr>
                      <m:jc m:val="centerGroup"/>
                    </m:oMathParaPr>
                    <m:oMath xmlns:m="http://schemas.openxmlformats.org/officeDocument/2006/math">
                      <m:r>
                        <m:rPr>
                          <m:sty m:val="p"/>
                        </m:rPr>
                        <a:rPr lang="en-SG" sz="2400" i="0">
                          <a:latin typeface="Cambria Math" panose="02040503050406030204" pitchFamily="18" charset="0"/>
                        </a:rPr>
                        <m:t>sim</m:t>
                      </m:r>
                      <m:d>
                        <m:dPr>
                          <m:ctrlPr>
                            <a:rPr lang="en-SG" sz="2400" i="1">
                              <a:latin typeface="Cambria Math" panose="02040503050406030204" pitchFamily="18" charset="0"/>
                            </a:rPr>
                          </m:ctrlPr>
                        </m:dPr>
                        <m:e>
                          <m:r>
                            <m:rPr>
                              <m:sty m:val="p"/>
                            </m:rPr>
                            <a:rPr lang="en-SG" sz="2400" i="0">
                              <a:latin typeface="Cambria Math" panose="02040503050406030204" pitchFamily="18" charset="0"/>
                            </a:rPr>
                            <m:t>i</m:t>
                          </m:r>
                          <m:r>
                            <a:rPr lang="en-SG" sz="2400" i="0">
                              <a:latin typeface="Cambria Math" panose="02040503050406030204" pitchFamily="18" charset="0"/>
                            </a:rPr>
                            <m:t>,</m:t>
                          </m:r>
                          <m:r>
                            <m:rPr>
                              <m:sty m:val="p"/>
                            </m:rPr>
                            <a:rPr lang="en-SG" sz="2400" i="0">
                              <a:latin typeface="Cambria Math" panose="02040503050406030204" pitchFamily="18" charset="0"/>
                            </a:rPr>
                            <m:t>j</m:t>
                          </m:r>
                        </m:e>
                      </m:d>
                      <m:r>
                        <a:rPr lang="en-SG" sz="2400" i="0">
                          <a:latin typeface="Cambria Math" panose="02040503050406030204" pitchFamily="18" charset="0"/>
                        </a:rPr>
                        <m:t>=</m:t>
                      </m:r>
                      <m:func>
                        <m:funcPr>
                          <m:ctrlPr>
                            <a:rPr lang="en-SG" sz="2400" i="1">
                              <a:latin typeface="Cambria Math" panose="02040503050406030204" pitchFamily="18" charset="0"/>
                            </a:rPr>
                          </m:ctrlPr>
                        </m:funcPr>
                        <m:fName>
                          <m:r>
                            <m:rPr>
                              <m:sty m:val="p"/>
                            </m:rPr>
                            <a:rPr lang="en-SG" sz="2400" i="0">
                              <a:latin typeface="Cambria Math" panose="02040503050406030204" pitchFamily="18" charset="0"/>
                            </a:rPr>
                            <m:t>cos</m:t>
                          </m:r>
                        </m:fName>
                        <m:e>
                          <m:d>
                            <m:dPr>
                              <m:ctrlPr>
                                <a:rPr lang="en-SG" sz="2400" i="1">
                                  <a:latin typeface="Cambria Math" panose="02040503050406030204" pitchFamily="18" charset="0"/>
                                </a:rPr>
                              </m:ctrlPr>
                            </m:d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i</m:t>
                                  </m:r>
                                </m:e>
                              </m:acc>
                              <m:r>
                                <a:rPr lang="en-SG" sz="2400" i="0">
                                  <a:latin typeface="Cambria Math" panose="02040503050406030204" pitchFamily="18" charset="0"/>
                                </a:rPr>
                                <m:t>,</m:t>
                              </m:r>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j</m:t>
                                  </m:r>
                                </m:e>
                              </m:acc>
                            </m:e>
                          </m:d>
                        </m:e>
                      </m:func>
                      <m:r>
                        <a:rPr lang="en-SG" sz="2400" i="0">
                          <a:latin typeface="Cambria Math" panose="02040503050406030204" pitchFamily="18" charset="0"/>
                        </a:rPr>
                        <m:t>= </m:t>
                      </m:r>
                      <m:f>
                        <m:fPr>
                          <m:ctrlPr>
                            <a:rPr lang="en-SG" sz="2400" i="1">
                              <a:latin typeface="Cambria Math" panose="02040503050406030204" pitchFamily="18" charset="0"/>
                            </a:rPr>
                          </m:ctrlPr>
                        </m:fPr>
                        <m:num>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i</m:t>
                              </m:r>
                            </m:e>
                          </m:acc>
                          <m:r>
                            <a:rPr lang="en-SG" sz="2400" i="0">
                              <a:latin typeface="Cambria Math" panose="02040503050406030204" pitchFamily="18" charset="0"/>
                            </a:rPr>
                            <m:t> .  </m:t>
                          </m:r>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j</m:t>
                              </m:r>
                            </m:e>
                          </m:acc>
                        </m:num>
                        <m:den>
                          <m:sSub>
                            <m:sSubPr>
                              <m:ctrlPr>
                                <a:rPr lang="en-SG" sz="2400" i="1">
                                  <a:latin typeface="Cambria Math" panose="02040503050406030204" pitchFamily="18" charset="0"/>
                                </a:rPr>
                              </m:ctrlPr>
                            </m:sSubPr>
                            <m:e>
                              <m:d>
                                <m:dPr>
                                  <m:begChr m:val="‖"/>
                                  <m:endChr m:val="‖"/>
                                  <m:ctrlPr>
                                    <a:rPr lang="en-SG" sz="2400" i="1">
                                      <a:latin typeface="Cambria Math" panose="02040503050406030204" pitchFamily="18" charset="0"/>
                                    </a:rPr>
                                  </m:ctrlPr>
                                </m:d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i</m:t>
                                      </m:r>
                                    </m:e>
                                  </m:acc>
                                </m:e>
                              </m:d>
                            </m:e>
                            <m:sub>
                              <m:r>
                                <a:rPr lang="en-SG" sz="2400" i="0">
                                  <a:latin typeface="Cambria Math" panose="02040503050406030204" pitchFamily="18" charset="0"/>
                                </a:rPr>
                                <m:t>2</m:t>
                              </m:r>
                            </m:sub>
                          </m:sSub>
                          <m:sSub>
                            <m:sSubPr>
                              <m:ctrlPr>
                                <a:rPr lang="en-SG" sz="2400" i="1">
                                  <a:latin typeface="Cambria Math" panose="02040503050406030204" pitchFamily="18" charset="0"/>
                                </a:rPr>
                              </m:ctrlPr>
                            </m:sSubPr>
                            <m:e>
                              <m:r>
                                <a:rPr lang="en-SG" sz="2400" i="0">
                                  <a:latin typeface="Cambria Math" panose="02040503050406030204" pitchFamily="18" charset="0"/>
                                </a:rPr>
                                <m:t>∗ </m:t>
                              </m:r>
                              <m:d>
                                <m:dPr>
                                  <m:begChr m:val="‖"/>
                                  <m:endChr m:val="‖"/>
                                  <m:ctrlPr>
                                    <a:rPr lang="en-SG" sz="2400" i="1">
                                      <a:latin typeface="Cambria Math" panose="02040503050406030204" pitchFamily="18" charset="0"/>
                                    </a:rPr>
                                  </m:ctrlPr>
                                </m:d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j</m:t>
                                      </m:r>
                                    </m:e>
                                  </m:acc>
                                </m:e>
                              </m:d>
                            </m:e>
                            <m:sub>
                              <m:r>
                                <a:rPr lang="en-SG" sz="2400" i="0">
                                  <a:latin typeface="Cambria Math" panose="02040503050406030204" pitchFamily="18" charset="0"/>
                                </a:rPr>
                                <m:t>2</m:t>
                              </m:r>
                            </m:sub>
                          </m:sSub>
                        </m:den>
                      </m:f>
                      <m:r>
                        <a:rPr lang="en-SG" sz="2400" i="0">
                          <a:latin typeface="Cambria Math" panose="02040503050406030204" pitchFamily="18" charset="0"/>
                        </a:rPr>
                        <m:t>= </m:t>
                      </m:r>
                      <m:f>
                        <m:fPr>
                          <m:ctrlPr>
                            <a:rPr lang="en-SG" sz="2400" i="1">
                              <a:latin typeface="Cambria Math" panose="02040503050406030204" pitchFamily="18" charset="0"/>
                            </a:rPr>
                          </m:ctrlPr>
                        </m:fPr>
                        <m:num>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r>
                                <a:rPr lang="en-SG" sz="240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i</m:t>
                                  </m:r>
                                </m:sub>
                              </m:sSub>
                              <m:r>
                                <a:rPr lang="en-SG" sz="2400" i="0">
                                  <a:latin typeface="Cambria Math" panose="02040503050406030204" pitchFamily="18" charset="0"/>
                                </a:rPr>
                                <m:t>)</m:t>
                              </m:r>
                              <m:sSub>
                                <m:sSubPr>
                                  <m:ctrlPr>
                                    <a:rPr lang="en-SG" sz="2400" i="1">
                                      <a:latin typeface="Cambria Math" panose="02040503050406030204" pitchFamily="18" charset="0"/>
                                    </a:rPr>
                                  </m:ctrlPr>
                                </m:sSubPr>
                                <m:e>
                                  <m:r>
                                    <a:rPr lang="en-SG" sz="2400" i="0">
                                      <a:latin typeface="Cambria Math" panose="02040503050406030204" pitchFamily="18" charset="0"/>
                                    </a:rPr>
                                    <m:t> (</m:t>
                                  </m:r>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j</m:t>
                                  </m:r>
                                </m:sub>
                              </m:sSub>
                              <m:r>
                                <a:rPr lang="en-SG" sz="2400" i="0">
                                  <a:latin typeface="Cambria Math" panose="02040503050406030204" pitchFamily="18" charset="0"/>
                                </a:rPr>
                                <m:t>)</m:t>
                              </m:r>
                            </m:e>
                          </m:nary>
                        </m:num>
                        <m:den>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b="0" i="0" smtClean="0">
                                              <a:latin typeface="Cambria Math" panose="02040503050406030204" pitchFamily="18" charset="0"/>
                                            </a:rPr>
                                            <m:t>i</m:t>
                                          </m:r>
                                        </m:sub>
                                      </m:sSub>
                                      <m:r>
                                        <a:rPr lang="en-SG" sz="2400" i="0">
                                          <a:latin typeface="Cambria Math" panose="02040503050406030204" pitchFamily="18" charset="0"/>
                                        </a:rPr>
                                        <m:t>)</m:t>
                                      </m:r>
                                    </m:e>
                                    <m:sup>
                                      <m:r>
                                        <a:rPr lang="en-SG" sz="2400" i="0">
                                          <a:latin typeface="Cambria Math" panose="02040503050406030204" pitchFamily="18" charset="0"/>
                                        </a:rPr>
                                        <m:t>2</m:t>
                                      </m:r>
                                    </m:sup>
                                  </m:sSup>
                                </m:e>
                              </m:nary>
                            </m:e>
                          </m:rad>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j</m:t>
                                          </m:r>
                                        </m:sub>
                                      </m:sSub>
                                      <m:r>
                                        <a:rPr lang="en-SG" sz="2400" i="0">
                                          <a:latin typeface="Cambria Math" panose="02040503050406030204" pitchFamily="18" charset="0"/>
                                        </a:rPr>
                                        <m:t>)</m:t>
                                      </m:r>
                                    </m:e>
                                    <m:sup>
                                      <m:r>
                                        <a:rPr lang="en-SG" sz="2400" i="0">
                                          <a:latin typeface="Cambria Math" panose="02040503050406030204" pitchFamily="18" charset="0"/>
                                        </a:rPr>
                                        <m:t>2</m:t>
                                      </m:r>
                                    </m:sup>
                                  </m:sSup>
                                </m:e>
                              </m:nary>
                            </m:e>
                          </m:rad>
                        </m:den>
                      </m:f>
                    </m:oMath>
                  </m:oMathPara>
                </a14:m>
                <a:endParaRPr lang="en-SG" sz="2400" dirty="0">
                  <a:latin typeface="Segoe UI Light" panose="020B0502040204020203" pitchFamily="34" charset="0"/>
                  <a:ea typeface="Cambria Math" panose="02040503050406030204" pitchFamily="18" charset="0"/>
                  <a:cs typeface="Segoe UI Light" panose="020B0502040204020203" pitchFamily="34" charset="0"/>
                </a:endParaRPr>
              </a:p>
            </p:txBody>
          </p:sp>
        </mc:Choice>
        <mc:Fallback xmlns="">
          <p:sp>
            <p:nvSpPr>
              <p:cNvPr id="11" name="Content Placeholder 10"/>
              <p:cNvSpPr>
                <a:spLocks noGrp="1" noRot="1" noChangeAspect="1" noMove="1" noResize="1" noEditPoints="1" noAdjustHandles="1" noChangeArrowheads="1" noChangeShapeType="1" noTextEdit="1"/>
              </p:cNvSpPr>
              <p:nvPr>
                <p:ph idx="1"/>
              </p:nvPr>
            </p:nvSpPr>
            <p:spPr>
              <a:xfrm>
                <a:off x="0" y="0"/>
                <a:ext cx="12192000" cy="6858000"/>
              </a:xfr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407800974"/>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p:cNvSpPr>
                <a:spLocks noGrp="1"/>
              </p:cNvSpPr>
              <p:nvPr>
                <p:ph idx="1"/>
              </p:nvPr>
            </p:nvSpPr>
            <p:spPr>
              <a:xfrm>
                <a:off x="0" y="0"/>
                <a:ext cx="12192000" cy="6858000"/>
              </a:xfrm>
            </p:spPr>
            <p:txBody>
              <a:bodyPr anchor="ctr">
                <a:normAutofit/>
              </a:bodyPr>
              <a:lstStyle/>
              <a:p>
                <a:pPr marL="0" indent="0" algn="ctr">
                  <a:buNone/>
                </a:pPr>
                <a:r>
                  <a:rPr lang="en-SG" sz="6000" dirty="0">
                    <a:latin typeface="Segoe UI Light" panose="020B0502040204020203" pitchFamily="34" charset="0"/>
                    <a:cs typeface="Segoe UI Light" panose="020B0502040204020203" pitchFamily="34" charset="0"/>
                  </a:rPr>
                  <a:t>Pearson Correlation</a:t>
                </a:r>
              </a:p>
              <a:p>
                <a:pPr marL="0" indent="0" algn="ctr">
                  <a:buNone/>
                </a:pPr>
                <a:r>
                  <a:rPr lang="en-SG" sz="2400" dirty="0">
                    <a:latin typeface="Segoe UI Light" panose="020B0502040204020203" pitchFamily="34" charset="0"/>
                    <a:cs typeface="Segoe UI Light" panose="020B0502040204020203" pitchFamily="34" charset="0"/>
                  </a:rPr>
                  <a:t>similarity measure is based on how much the ratings by common users for a pair of items deviate from average ratings for those items</a:t>
                </a:r>
              </a:p>
              <a:p>
                <a:pPr marL="0" indent="0" algn="ctr">
                  <a:buNone/>
                </a:pPr>
                <a:endParaRPr lang="en-SG" sz="2400" dirty="0">
                  <a:latin typeface="Segoe UI Light" panose="020B0502040204020203" pitchFamily="34" charset="0"/>
                  <a:cs typeface="Segoe UI Light" panose="020B0502040204020203" pitchFamily="34" charset="0"/>
                </a:endParaRPr>
              </a:p>
              <a:p>
                <a:pPr marL="0" indent="0" algn="ctr">
                  <a:buNone/>
                </a:pPr>
                <a14:m>
                  <m:oMathPara xmlns:m="http://schemas.openxmlformats.org/officeDocument/2006/math">
                    <m:oMathParaPr>
                      <m:jc m:val="centerGroup"/>
                    </m:oMathParaPr>
                    <m:oMath xmlns:m="http://schemas.openxmlformats.org/officeDocument/2006/math">
                      <m:r>
                        <m:rPr>
                          <m:sty m:val="p"/>
                        </m:rPr>
                        <a:rPr lang="en-SG" sz="2400" b="0" i="0">
                          <a:latin typeface="Cambria Math" panose="02040503050406030204" pitchFamily="18" charset="0"/>
                        </a:rPr>
                        <m:t>sim</m:t>
                      </m:r>
                      <m:d>
                        <m:dPr>
                          <m:ctrlPr>
                            <a:rPr lang="en-SG" sz="2400" i="1">
                              <a:latin typeface="Cambria Math" panose="02040503050406030204" pitchFamily="18" charset="0"/>
                            </a:rPr>
                          </m:ctrlPr>
                        </m:dPr>
                        <m:e>
                          <m:r>
                            <m:rPr>
                              <m:sty m:val="p"/>
                            </m:rPr>
                            <a:rPr lang="en-SG" sz="2400" b="0" i="0">
                              <a:latin typeface="Cambria Math" panose="02040503050406030204" pitchFamily="18" charset="0"/>
                            </a:rPr>
                            <m:t>i</m:t>
                          </m:r>
                          <m:r>
                            <a:rPr lang="en-SG" sz="2400" b="0" i="0">
                              <a:latin typeface="Cambria Math" panose="02040503050406030204" pitchFamily="18" charset="0"/>
                            </a:rPr>
                            <m:t>,</m:t>
                          </m:r>
                          <m:r>
                            <m:rPr>
                              <m:sty m:val="p"/>
                            </m:rPr>
                            <a:rPr lang="en-SG" sz="2400" b="0" i="0">
                              <a:latin typeface="Cambria Math" panose="02040503050406030204" pitchFamily="18" charset="0"/>
                            </a:rPr>
                            <m:t>j</m:t>
                          </m:r>
                        </m:e>
                      </m:d>
                      <m:r>
                        <a:rPr lang="en-SG" sz="2400" b="0" i="0">
                          <a:latin typeface="Cambria Math" panose="02040503050406030204" pitchFamily="18" charset="0"/>
                        </a:rPr>
                        <m:t>= </m:t>
                      </m:r>
                      <m:f>
                        <m:fPr>
                          <m:ctrlPr>
                            <a:rPr lang="en-SG" sz="2400" i="1">
                              <a:latin typeface="Cambria Math" panose="02040503050406030204" pitchFamily="18" charset="0"/>
                            </a:rPr>
                          </m:ctrlPr>
                        </m:fPr>
                        <m:num>
                          <m:nary>
                            <m:naryPr>
                              <m:chr m:val="∑"/>
                              <m:limLoc m:val="subSup"/>
                              <m:supHide m:val="on"/>
                              <m:ctrlPr>
                                <a:rPr lang="en-SG" sz="2400" i="1">
                                  <a:latin typeface="Cambria Math" panose="02040503050406030204" pitchFamily="18" charset="0"/>
                                </a:rPr>
                              </m:ctrlPr>
                            </m:naryPr>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U</m:t>
                              </m:r>
                            </m:sub>
                            <m:sup/>
                            <m:e>
                              <m:d>
                                <m:dPr>
                                  <m:ctrlPr>
                                    <a:rPr lang="en-SG" sz="2400" i="1">
                                      <a:latin typeface="Cambria Math" panose="02040503050406030204" pitchFamily="18" charset="0"/>
                                    </a:rPr>
                                  </m:ctrlPr>
                                </m:dPr>
                                <m:e>
                                  <m:sSub>
                                    <m:sSubPr>
                                      <m:ctrlPr>
                                        <a:rPr lang="en-SG" sz="2400" i="1">
                                          <a:latin typeface="Cambria Math" panose="02040503050406030204" pitchFamily="18" charset="0"/>
                                        </a:rPr>
                                      </m:ctrlPr>
                                    </m:sSubPr>
                                    <m:e>
                                      <m:r>
                                        <m:rPr>
                                          <m:sty m:val="p"/>
                                        </m:rPr>
                                        <a:rPr lang="en-SG" sz="2400" b="0" i="0">
                                          <a:latin typeface="Cambria Math" panose="02040503050406030204" pitchFamily="18" charset="0"/>
                                        </a:rPr>
                                        <m:t>R</m:t>
                                      </m:r>
                                    </m:e>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i</m:t>
                                      </m:r>
                                    </m:sub>
                                  </m:sSub>
                                  <m:r>
                                    <a:rPr lang="en-SG" sz="2400" b="0" i="0">
                                      <a:latin typeface="Cambria Math" panose="02040503050406030204" pitchFamily="18" charset="0"/>
                                    </a:rPr>
                                    <m:t>−</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b="0" i="0">
                                              <a:latin typeface="Cambria Math" panose="02040503050406030204" pitchFamily="18" charset="0"/>
                                            </a:rPr>
                                            <m:t>R</m:t>
                                          </m:r>
                                        </m:e>
                                      </m:acc>
                                    </m:e>
                                    <m:sub>
                                      <m:r>
                                        <m:rPr>
                                          <m:sty m:val="p"/>
                                        </m:rPr>
                                        <a:rPr lang="en-SG" sz="2400" b="0" i="0">
                                          <a:latin typeface="Cambria Math" panose="02040503050406030204" pitchFamily="18" charset="0"/>
                                        </a:rPr>
                                        <m:t>i</m:t>
                                      </m:r>
                                    </m:sub>
                                  </m:sSub>
                                </m:e>
                              </m:d>
                              <m:sSub>
                                <m:sSubPr>
                                  <m:ctrlPr>
                                    <a:rPr lang="en-SG" sz="2400" i="1">
                                      <a:latin typeface="Cambria Math" panose="02040503050406030204" pitchFamily="18" charset="0"/>
                                    </a:rPr>
                                  </m:ctrlPr>
                                </m:sSubPr>
                                <m:e>
                                  <m:r>
                                    <a:rPr lang="en-SG" sz="2400" b="0" i="0">
                                      <a:latin typeface="Cambria Math" panose="02040503050406030204" pitchFamily="18" charset="0"/>
                                    </a:rPr>
                                    <m:t> (</m:t>
                                  </m:r>
                                  <m:r>
                                    <m:rPr>
                                      <m:sty m:val="p"/>
                                    </m:rPr>
                                    <a:rPr lang="en-SG" sz="2400" b="0" i="0">
                                      <a:latin typeface="Cambria Math" panose="02040503050406030204" pitchFamily="18" charset="0"/>
                                    </a:rPr>
                                    <m:t>R</m:t>
                                  </m:r>
                                </m:e>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j</m:t>
                                  </m:r>
                                </m:sub>
                              </m:sSub>
                              <m:r>
                                <a:rPr lang="en-SG" sz="2400" b="0" i="0">
                                  <a:latin typeface="Cambria Math" panose="02040503050406030204" pitchFamily="18" charset="0"/>
                                </a:rPr>
                                <m:t>−</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b="0" i="0">
                                          <a:latin typeface="Cambria Math" panose="02040503050406030204" pitchFamily="18" charset="0"/>
                                        </a:rPr>
                                        <m:t>R</m:t>
                                      </m:r>
                                    </m:e>
                                  </m:acc>
                                </m:e>
                                <m:sub>
                                  <m:r>
                                    <m:rPr>
                                      <m:sty m:val="p"/>
                                    </m:rPr>
                                    <a:rPr lang="en-SG" sz="2400" b="0" i="0">
                                      <a:latin typeface="Cambria Math" panose="02040503050406030204" pitchFamily="18" charset="0"/>
                                    </a:rPr>
                                    <m:t>j</m:t>
                                  </m:r>
                                </m:sub>
                              </m:sSub>
                              <m:r>
                                <a:rPr lang="en-SG" sz="2400" b="0" i="0">
                                  <a:latin typeface="Cambria Math" panose="02040503050406030204" pitchFamily="18" charset="0"/>
                                </a:rPr>
                                <m:t>)</m:t>
                              </m:r>
                            </m:e>
                          </m:nary>
                        </m:num>
                        <m:den>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b="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b="0" i="0">
                                              <a:latin typeface="Cambria Math" panose="02040503050406030204" pitchFamily="18" charset="0"/>
                                            </a:rPr>
                                            <m:t>R</m:t>
                                          </m:r>
                                        </m:e>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i</m:t>
                                          </m:r>
                                        </m:sub>
                                      </m:sSub>
                                      <m:r>
                                        <a:rPr lang="en-SG" sz="2400" b="0" i="0">
                                          <a:latin typeface="Cambria Math" panose="02040503050406030204" pitchFamily="18" charset="0"/>
                                        </a:rPr>
                                        <m:t> −</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b="0" i="0">
                                                  <a:latin typeface="Cambria Math" panose="02040503050406030204" pitchFamily="18" charset="0"/>
                                                </a:rPr>
                                                <m:t>R</m:t>
                                              </m:r>
                                            </m:e>
                                          </m:acc>
                                        </m:e>
                                        <m:sub>
                                          <m:r>
                                            <m:rPr>
                                              <m:sty m:val="p"/>
                                            </m:rPr>
                                            <a:rPr lang="en-SG" sz="2400" b="0" i="0">
                                              <a:latin typeface="Cambria Math" panose="02040503050406030204" pitchFamily="18" charset="0"/>
                                            </a:rPr>
                                            <m:t>i</m:t>
                                          </m:r>
                                        </m:sub>
                                      </m:sSub>
                                      <m:r>
                                        <a:rPr lang="en-SG" sz="2400" b="0" i="0">
                                          <a:latin typeface="Cambria Math" panose="02040503050406030204" pitchFamily="18" charset="0"/>
                                        </a:rPr>
                                        <m:t>)</m:t>
                                      </m:r>
                                    </m:e>
                                    <m:sup>
                                      <m:r>
                                        <a:rPr lang="en-SG" sz="2400" b="0" i="0">
                                          <a:latin typeface="Cambria Math" panose="02040503050406030204" pitchFamily="18" charset="0"/>
                                        </a:rPr>
                                        <m:t>2</m:t>
                                      </m:r>
                                    </m:sup>
                                  </m:sSup>
                                </m:e>
                              </m:nary>
                            </m:e>
                          </m:rad>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b="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b="0" i="0">
                                              <a:latin typeface="Cambria Math" panose="02040503050406030204" pitchFamily="18" charset="0"/>
                                            </a:rPr>
                                            <m:t>R</m:t>
                                          </m:r>
                                        </m:e>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j</m:t>
                                          </m:r>
                                        </m:sub>
                                      </m:sSub>
                                      <m:r>
                                        <a:rPr lang="en-SG" sz="2400" b="0" i="0">
                                          <a:latin typeface="Cambria Math" panose="02040503050406030204" pitchFamily="18" charset="0"/>
                                        </a:rPr>
                                        <m:t> −</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b="0" i="0">
                                                  <a:latin typeface="Cambria Math" panose="02040503050406030204" pitchFamily="18" charset="0"/>
                                                </a:rPr>
                                                <m:t>R</m:t>
                                              </m:r>
                                            </m:e>
                                          </m:acc>
                                        </m:e>
                                        <m:sub>
                                          <m:r>
                                            <m:rPr>
                                              <m:sty m:val="p"/>
                                            </m:rPr>
                                            <a:rPr lang="en-SG" sz="2400" b="0" i="0">
                                              <a:latin typeface="Cambria Math" panose="02040503050406030204" pitchFamily="18" charset="0"/>
                                            </a:rPr>
                                            <m:t>j</m:t>
                                          </m:r>
                                        </m:sub>
                                      </m:sSub>
                                      <m:r>
                                        <a:rPr lang="en-SG" sz="2400" b="0" i="0">
                                          <a:latin typeface="Cambria Math" panose="02040503050406030204" pitchFamily="18" charset="0"/>
                                        </a:rPr>
                                        <m:t>)</m:t>
                                      </m:r>
                                    </m:e>
                                    <m:sup>
                                      <m:r>
                                        <a:rPr lang="en-SG" sz="2400" b="0" i="0">
                                          <a:latin typeface="Cambria Math" panose="02040503050406030204" pitchFamily="18" charset="0"/>
                                        </a:rPr>
                                        <m:t>2</m:t>
                                      </m:r>
                                    </m:sup>
                                  </m:sSup>
                                </m:e>
                              </m:nary>
                            </m:e>
                          </m:rad>
                        </m:den>
                      </m:f>
                    </m:oMath>
                  </m:oMathPara>
                </a14:m>
                <a:endParaRPr lang="en-SG" sz="2400" dirty="0">
                  <a:latin typeface="Segoe UI Light" panose="020B0502040204020203" pitchFamily="34" charset="0"/>
                  <a:ea typeface="Cambria Math" panose="02040503050406030204" pitchFamily="18" charset="0"/>
                  <a:cs typeface="Segoe UI Light" panose="020B0502040204020203" pitchFamily="34" charset="0"/>
                </a:endParaRPr>
              </a:p>
            </p:txBody>
          </p:sp>
        </mc:Choice>
        <mc:Fallback xmlns="">
          <p:sp>
            <p:nvSpPr>
              <p:cNvPr id="11" name="Content Placeholder 10"/>
              <p:cNvSpPr>
                <a:spLocks noGrp="1" noRot="1" noChangeAspect="1" noMove="1" noResize="1" noEditPoints="1" noAdjustHandles="1" noChangeArrowheads="1" noChangeShapeType="1" noTextEdit="1"/>
              </p:cNvSpPr>
              <p:nvPr>
                <p:ph idx="1"/>
              </p:nvPr>
            </p:nvSpPr>
            <p:spPr>
              <a:xfrm>
                <a:off x="0" y="0"/>
                <a:ext cx="12192000" cy="6858000"/>
              </a:xfr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000806853"/>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p:cNvSpPr>
                <a:spLocks noGrp="1"/>
              </p:cNvSpPr>
              <p:nvPr>
                <p:ph idx="1"/>
              </p:nvPr>
            </p:nvSpPr>
            <p:spPr>
              <a:xfrm>
                <a:off x="0" y="0"/>
                <a:ext cx="12192000" cy="6858000"/>
              </a:xfrm>
            </p:spPr>
            <p:txBody>
              <a:bodyPr anchor="ctr">
                <a:normAutofit/>
              </a:bodyPr>
              <a:lstStyle/>
              <a:p>
                <a:pPr marL="0" indent="0" algn="ctr">
                  <a:buNone/>
                </a:pPr>
                <a:r>
                  <a:rPr lang="en-SG" sz="6000" dirty="0">
                    <a:latin typeface="Segoe UI Light" panose="020B0502040204020203" pitchFamily="34" charset="0"/>
                    <a:cs typeface="Segoe UI Light" panose="020B0502040204020203" pitchFamily="34" charset="0"/>
                  </a:rPr>
                  <a:t>Adjusted Cosine</a:t>
                </a:r>
              </a:p>
              <a:p>
                <a:pPr marL="0" indent="0" algn="ctr">
                  <a:buNone/>
                </a:pPr>
                <a:r>
                  <a:rPr lang="en-SG" sz="2400" dirty="0">
                    <a:latin typeface="Segoe UI Light" panose="020B0502040204020203" pitchFamily="34" charset="0"/>
                    <a:cs typeface="Segoe UI Light" panose="020B0502040204020203" pitchFamily="34" charset="0"/>
                  </a:rPr>
                  <a:t>offset the drawback of Cosine Similarity by subtracting each user rating with the user’s average rating</a:t>
                </a:r>
              </a:p>
              <a:p>
                <a:pPr marL="0" indent="0" algn="ctr">
                  <a:buNone/>
                </a:pPr>
                <a:endParaRPr lang="en-SG" sz="2400" dirty="0">
                  <a:latin typeface="Segoe UI Light" panose="020B0502040204020203" pitchFamily="34" charset="0"/>
                  <a:cs typeface="Segoe UI Light" panose="020B0502040204020203" pitchFamily="34" charset="0"/>
                </a:endParaRPr>
              </a:p>
              <a:p>
                <a:pPr marL="0" indent="0" algn="ctr">
                  <a:buNone/>
                </a:pPr>
                <a14:m>
                  <m:oMathPara xmlns:m="http://schemas.openxmlformats.org/officeDocument/2006/math">
                    <m:oMathParaPr>
                      <m:jc m:val="centerGroup"/>
                    </m:oMathParaPr>
                    <m:oMath xmlns:m="http://schemas.openxmlformats.org/officeDocument/2006/math">
                      <m:r>
                        <m:rPr>
                          <m:sty m:val="p"/>
                        </m:rPr>
                        <a:rPr lang="en-SG" sz="2400" i="0">
                          <a:latin typeface="Cambria Math" panose="02040503050406030204" pitchFamily="18" charset="0"/>
                        </a:rPr>
                        <m:t>sim</m:t>
                      </m:r>
                      <m:d>
                        <m:dPr>
                          <m:ctrlPr>
                            <a:rPr lang="en-SG" sz="2400" i="1">
                              <a:latin typeface="Cambria Math" panose="02040503050406030204" pitchFamily="18" charset="0"/>
                            </a:rPr>
                          </m:ctrlPr>
                        </m:dPr>
                        <m:e>
                          <m:r>
                            <m:rPr>
                              <m:sty m:val="p"/>
                            </m:rPr>
                            <a:rPr lang="en-SG" sz="2400" i="0">
                              <a:latin typeface="Cambria Math" panose="02040503050406030204" pitchFamily="18" charset="0"/>
                            </a:rPr>
                            <m:t>i</m:t>
                          </m:r>
                          <m:r>
                            <a:rPr lang="en-SG" sz="2400" i="0">
                              <a:latin typeface="Cambria Math" panose="02040503050406030204" pitchFamily="18" charset="0"/>
                            </a:rPr>
                            <m:t>,</m:t>
                          </m:r>
                          <m:r>
                            <m:rPr>
                              <m:sty m:val="p"/>
                            </m:rPr>
                            <a:rPr lang="en-SG" sz="2400" i="0">
                              <a:latin typeface="Cambria Math" panose="02040503050406030204" pitchFamily="18" charset="0"/>
                            </a:rPr>
                            <m:t>j</m:t>
                          </m:r>
                        </m:e>
                      </m:d>
                      <m:r>
                        <a:rPr lang="en-SG" sz="2400" i="0">
                          <a:latin typeface="Cambria Math" panose="02040503050406030204" pitchFamily="18" charset="0"/>
                        </a:rPr>
                        <m:t>= </m:t>
                      </m:r>
                      <m:f>
                        <m:fPr>
                          <m:ctrlPr>
                            <a:rPr lang="en-SG" sz="2400" i="1">
                              <a:latin typeface="Cambria Math" panose="02040503050406030204" pitchFamily="18" charset="0"/>
                            </a:rPr>
                          </m:ctrlPr>
                        </m:fPr>
                        <m:num>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d>
                                <m:dPr>
                                  <m:ctrlPr>
                                    <a:rPr lang="en-SG" sz="2400" i="1">
                                      <a:latin typeface="Cambria Math" panose="02040503050406030204" pitchFamily="18" charset="0"/>
                                    </a:rPr>
                                  </m:ctrlPr>
                                </m:dPr>
                                <m:e>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i</m:t>
                                      </m:r>
                                    </m:sub>
                                  </m:sSub>
                                  <m:r>
                                    <a:rPr lang="en-SG" sz="2400" i="0">
                                      <a:latin typeface="Cambria Math" panose="02040503050406030204" pitchFamily="18" charset="0"/>
                                    </a:rPr>
                                    <m:t>−</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R</m:t>
                                          </m:r>
                                        </m:e>
                                      </m:acc>
                                    </m:e>
                                    <m:sub>
                                      <m:r>
                                        <m:rPr>
                                          <m:sty m:val="p"/>
                                        </m:rPr>
                                        <a:rPr lang="en-SG" sz="2400" i="0">
                                          <a:latin typeface="Cambria Math" panose="02040503050406030204" pitchFamily="18" charset="0"/>
                                        </a:rPr>
                                        <m:t>u</m:t>
                                      </m:r>
                                    </m:sub>
                                  </m:sSub>
                                </m:e>
                              </m:d>
                              <m:sSub>
                                <m:sSubPr>
                                  <m:ctrlPr>
                                    <a:rPr lang="en-SG" sz="2400" i="1">
                                      <a:latin typeface="Cambria Math" panose="02040503050406030204" pitchFamily="18" charset="0"/>
                                    </a:rPr>
                                  </m:ctrlPr>
                                </m:sSubPr>
                                <m:e>
                                  <m:r>
                                    <a:rPr lang="en-SG" sz="2400" i="0">
                                      <a:latin typeface="Cambria Math" panose="02040503050406030204" pitchFamily="18" charset="0"/>
                                    </a:rPr>
                                    <m:t> (</m:t>
                                  </m:r>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j</m:t>
                                  </m:r>
                                </m:sub>
                              </m:sSub>
                              <m:r>
                                <a:rPr lang="en-SG" sz="2400" i="0">
                                  <a:latin typeface="Cambria Math" panose="02040503050406030204" pitchFamily="18" charset="0"/>
                                </a:rPr>
                                <m:t>−</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R</m:t>
                                      </m:r>
                                    </m:e>
                                  </m:acc>
                                </m:e>
                                <m:sub>
                                  <m:r>
                                    <m:rPr>
                                      <m:sty m:val="p"/>
                                    </m:rPr>
                                    <a:rPr lang="en-SG" sz="2400" i="0">
                                      <a:latin typeface="Cambria Math" panose="02040503050406030204" pitchFamily="18" charset="0"/>
                                    </a:rPr>
                                    <m:t>u</m:t>
                                  </m:r>
                                </m:sub>
                              </m:sSub>
                              <m:r>
                                <a:rPr lang="en-SG" sz="2400" i="0">
                                  <a:latin typeface="Cambria Math" panose="02040503050406030204" pitchFamily="18" charset="0"/>
                                </a:rPr>
                                <m:t>)</m:t>
                              </m:r>
                            </m:e>
                          </m:nary>
                        </m:num>
                        <m:den>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i</m:t>
                                          </m:r>
                                        </m:sub>
                                      </m:sSub>
                                      <m:r>
                                        <a:rPr lang="en-SG" sz="2400" i="0">
                                          <a:latin typeface="Cambria Math" panose="02040503050406030204" pitchFamily="18" charset="0"/>
                                        </a:rPr>
                                        <m:t> −</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R</m:t>
                                              </m:r>
                                            </m:e>
                                          </m:acc>
                                        </m:e>
                                        <m:sub>
                                          <m:r>
                                            <m:rPr>
                                              <m:sty m:val="p"/>
                                            </m:rPr>
                                            <a:rPr lang="en-SG" sz="2400" i="0">
                                              <a:latin typeface="Cambria Math" panose="02040503050406030204" pitchFamily="18" charset="0"/>
                                            </a:rPr>
                                            <m:t>u</m:t>
                                          </m:r>
                                        </m:sub>
                                      </m:sSub>
                                      <m:r>
                                        <a:rPr lang="en-SG" sz="2400" i="0">
                                          <a:latin typeface="Cambria Math" panose="02040503050406030204" pitchFamily="18" charset="0"/>
                                        </a:rPr>
                                        <m:t>)</m:t>
                                      </m:r>
                                    </m:e>
                                    <m:sup>
                                      <m:r>
                                        <a:rPr lang="en-SG" sz="2400" i="0">
                                          <a:latin typeface="Cambria Math" panose="02040503050406030204" pitchFamily="18" charset="0"/>
                                        </a:rPr>
                                        <m:t>2</m:t>
                                      </m:r>
                                    </m:sup>
                                  </m:sSup>
                                </m:e>
                              </m:nary>
                            </m:e>
                          </m:rad>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j</m:t>
                                          </m:r>
                                        </m:sub>
                                      </m:sSub>
                                      <m:r>
                                        <a:rPr lang="en-SG" sz="2400" i="0">
                                          <a:latin typeface="Cambria Math" panose="02040503050406030204" pitchFamily="18" charset="0"/>
                                        </a:rPr>
                                        <m:t> −</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R</m:t>
                                              </m:r>
                                            </m:e>
                                          </m:acc>
                                        </m:e>
                                        <m:sub>
                                          <m:r>
                                            <m:rPr>
                                              <m:sty m:val="p"/>
                                            </m:rPr>
                                            <a:rPr lang="en-SG" sz="2400" i="0">
                                              <a:latin typeface="Cambria Math" panose="02040503050406030204" pitchFamily="18" charset="0"/>
                                            </a:rPr>
                                            <m:t>u</m:t>
                                          </m:r>
                                        </m:sub>
                                      </m:sSub>
                                      <m:r>
                                        <a:rPr lang="en-SG" sz="2400" i="0">
                                          <a:latin typeface="Cambria Math" panose="02040503050406030204" pitchFamily="18" charset="0"/>
                                        </a:rPr>
                                        <m:t>)</m:t>
                                      </m:r>
                                    </m:e>
                                    <m:sup>
                                      <m:r>
                                        <a:rPr lang="en-SG" sz="2400" i="0">
                                          <a:latin typeface="Cambria Math" panose="02040503050406030204" pitchFamily="18" charset="0"/>
                                        </a:rPr>
                                        <m:t>2</m:t>
                                      </m:r>
                                    </m:sup>
                                  </m:sSup>
                                </m:e>
                              </m:nary>
                            </m:e>
                          </m:rad>
                        </m:den>
                      </m:f>
                    </m:oMath>
                  </m:oMathPara>
                </a14:m>
                <a:endParaRPr lang="en-SG" sz="2000" dirty="0">
                  <a:latin typeface="Segoe UI Light" panose="020B0502040204020203" pitchFamily="34" charset="0"/>
                  <a:ea typeface="Cambria Math" panose="02040503050406030204" pitchFamily="18" charset="0"/>
                  <a:cs typeface="Segoe UI Light" panose="020B0502040204020203" pitchFamily="34" charset="0"/>
                </a:endParaRPr>
              </a:p>
            </p:txBody>
          </p:sp>
        </mc:Choice>
        <mc:Fallback xmlns="">
          <p:sp>
            <p:nvSpPr>
              <p:cNvPr id="11" name="Content Placeholder 10"/>
              <p:cNvSpPr>
                <a:spLocks noGrp="1" noRot="1" noChangeAspect="1" noMove="1" noResize="1" noEditPoints="1" noAdjustHandles="1" noChangeArrowheads="1" noChangeShapeType="1" noTextEdit="1"/>
              </p:cNvSpPr>
              <p:nvPr>
                <p:ph idx="1"/>
              </p:nvPr>
            </p:nvSpPr>
            <p:spPr>
              <a:xfrm>
                <a:off x="0" y="0"/>
                <a:ext cx="12192000" cy="6858000"/>
              </a:xfr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415707072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2192000" cy="2510118"/>
          </a:xfrm>
          <a:solidFill>
            <a:schemeClr val="accent1">
              <a:lumMod val="50000"/>
            </a:schemeClr>
          </a:solidFill>
        </p:spPr>
        <p:txBody>
          <a:bodyPr anchor="ctr">
            <a:normAutofit/>
          </a:bodyPr>
          <a:lstStyle/>
          <a:p>
            <a:pPr algn="ctr"/>
            <a:r>
              <a:rPr lang="en-SG" sz="6000" dirty="0">
                <a:solidFill>
                  <a:schemeClr val="bg1"/>
                </a:solidFill>
                <a:latin typeface="Segoe UI Light" panose="020B0502040204020203" pitchFamily="34" charset="0"/>
                <a:cs typeface="Segoe UI Light" panose="020B0502040204020203" pitchFamily="34" charset="0"/>
              </a:rPr>
              <a:t>Handling non-existent Ratings</a:t>
            </a:r>
            <a:br>
              <a:rPr lang="en-SG" sz="6000" dirty="0">
                <a:solidFill>
                  <a:schemeClr val="bg1"/>
                </a:solidFill>
                <a:latin typeface="Segoe UI Light" panose="020B0502040204020203" pitchFamily="34" charset="0"/>
                <a:cs typeface="Segoe UI Light" panose="020B0502040204020203" pitchFamily="34" charset="0"/>
              </a:rPr>
            </a:br>
            <a:br>
              <a:rPr lang="en-SG" sz="2400" dirty="0">
                <a:solidFill>
                  <a:schemeClr val="bg1"/>
                </a:solidFill>
                <a:latin typeface="Segoe UI Light" panose="020B0502040204020203" pitchFamily="34" charset="0"/>
                <a:cs typeface="Segoe UI Light" panose="020B0502040204020203" pitchFamily="34" charset="0"/>
              </a:rPr>
            </a:br>
            <a:r>
              <a:rPr lang="en-US" sz="2400" dirty="0">
                <a:solidFill>
                  <a:schemeClr val="bg1"/>
                </a:solidFill>
                <a:latin typeface="Segoe UI Light" panose="020B0502040204020203" pitchFamily="34" charset="0"/>
                <a:cs typeface="Segoe UI Light" panose="020B0502040204020203" pitchFamily="34" charset="0"/>
              </a:rPr>
              <a:t>Not all user watched every single movies in our movie list</a:t>
            </a:r>
            <a:br>
              <a:rPr lang="en-US" sz="2400" dirty="0">
                <a:solidFill>
                  <a:schemeClr val="bg1"/>
                </a:solidFill>
                <a:latin typeface="Segoe UI Light" panose="020B0502040204020203" pitchFamily="34" charset="0"/>
                <a:cs typeface="Segoe UI Light" panose="020B0502040204020203" pitchFamily="34" charset="0"/>
              </a:rPr>
            </a:br>
            <a:r>
              <a:rPr lang="en-US" sz="2400" dirty="0">
                <a:solidFill>
                  <a:schemeClr val="bg1"/>
                </a:solidFill>
                <a:latin typeface="Segoe UI Light" panose="020B0502040204020203" pitchFamily="34" charset="0"/>
                <a:cs typeface="Segoe UI Light" panose="020B0502040204020203" pitchFamily="34" charset="0"/>
              </a:rPr>
              <a:t>A lot of missing entries in our matrix that hinder similarity computation</a:t>
            </a:r>
            <a:endParaRPr lang="en-SG" sz="2400" dirty="0">
              <a:solidFill>
                <a:schemeClr val="bg1"/>
              </a:solidFill>
              <a:latin typeface="Segoe UI Light" panose="020B0502040204020203" pitchFamily="34" charset="0"/>
              <a:cs typeface="Segoe UI Light" panose="020B0502040204020203" pitchFamily="34" charset="0"/>
            </a:endParaRPr>
          </a:p>
        </p:txBody>
      </p:sp>
      <p:sp>
        <p:nvSpPr>
          <p:cNvPr id="2" name="Content Placeholder 1"/>
          <p:cNvSpPr>
            <a:spLocks noGrp="1"/>
          </p:cNvSpPr>
          <p:nvPr>
            <p:ph idx="1"/>
          </p:nvPr>
        </p:nvSpPr>
        <p:spPr>
          <a:xfrm>
            <a:off x="0" y="2510118"/>
            <a:ext cx="12192000" cy="4347881"/>
          </a:xfrm>
        </p:spPr>
        <p:txBody>
          <a:bodyPr anchor="ctr">
            <a:normAutofit/>
          </a:bodyPr>
          <a:lstStyle/>
          <a:p>
            <a:pPr marL="0" indent="0" algn="ctr">
              <a:buNone/>
            </a:pPr>
            <a:r>
              <a:rPr lang="en-US" dirty="0">
                <a:latin typeface="Segoe UI Light" panose="020B0502040204020203" pitchFamily="34" charset="0"/>
                <a:cs typeface="Segoe UI Light" panose="020B0502040204020203" pitchFamily="34" charset="0"/>
              </a:rPr>
              <a:t>Initialize missing entries with 0</a:t>
            </a:r>
          </a:p>
          <a:p>
            <a:pPr marL="0" indent="0" algn="ctr">
              <a:buNone/>
            </a:pPr>
            <a:endParaRPr lang="en-US" dirty="0">
              <a:latin typeface="Segoe UI Light" panose="020B0502040204020203" pitchFamily="34" charset="0"/>
              <a:cs typeface="Segoe UI Light" panose="020B0502040204020203" pitchFamily="34" charset="0"/>
            </a:endParaRPr>
          </a:p>
          <a:p>
            <a:pPr marL="0" indent="0" algn="ctr">
              <a:buNone/>
            </a:pPr>
            <a:r>
              <a:rPr lang="en-US" dirty="0">
                <a:latin typeface="Segoe UI Light" panose="020B0502040204020203" pitchFamily="34" charset="0"/>
                <a:cs typeface="Segoe UI Light" panose="020B0502040204020203" pitchFamily="34" charset="0"/>
              </a:rPr>
              <a:t>OR</a:t>
            </a:r>
          </a:p>
          <a:p>
            <a:pPr marL="0" indent="0" algn="ctr">
              <a:buNone/>
            </a:pPr>
            <a:endParaRPr lang="en-US" dirty="0">
              <a:latin typeface="Segoe UI Light" panose="020B0502040204020203" pitchFamily="34" charset="0"/>
              <a:cs typeface="Segoe UI Light" panose="020B0502040204020203" pitchFamily="34" charset="0"/>
            </a:endParaRPr>
          </a:p>
          <a:p>
            <a:pPr marL="0" indent="0" algn="ctr">
              <a:buNone/>
            </a:pPr>
            <a:r>
              <a:rPr lang="en-US" dirty="0">
                <a:latin typeface="Segoe UI Light" panose="020B0502040204020203" pitchFamily="34" charset="0"/>
                <a:cs typeface="Segoe UI Light" panose="020B0502040204020203" pitchFamily="34" charset="0"/>
              </a:rPr>
              <a:t>Exclude from computation</a:t>
            </a:r>
            <a:endParaRPr lang="en-SG"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8226088"/>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Choosing K Neighbours</a:t>
            </a:r>
          </a:p>
        </p:txBody>
      </p:sp>
      <p:sp>
        <p:nvSpPr>
          <p:cNvPr id="7" name="Subtitle 6"/>
          <p:cNvSpPr>
            <a:spLocks noGrp="1"/>
          </p:cNvSpPr>
          <p:nvPr>
            <p:ph type="subTitle" idx="1"/>
          </p:nvPr>
        </p:nvSpPr>
        <p:spPr/>
        <p:txBody>
          <a:bodyPr/>
          <a:lstStyle/>
          <a:p>
            <a:r>
              <a:rPr lang="en-US" dirty="0">
                <a:latin typeface="Segoe UI Light" panose="020B0502040204020203" pitchFamily="34" charset="0"/>
                <a:cs typeface="Segoe UI Light" panose="020B0502040204020203" pitchFamily="34" charset="0"/>
              </a:rPr>
              <a:t>The step after computing similarities is to determine how many similarities to use in user’s movie rating prediction.</a:t>
            </a:r>
            <a:endParaRPr lang="en-SG"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490540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7626927" cy="6857999"/>
          </a:xfrm>
        </p:spPr>
        <p:txBody>
          <a:bodyPr anchor="ctr"/>
          <a:lstStyle/>
          <a:p>
            <a:pPr algn="ctr"/>
            <a:r>
              <a:rPr lang="en-US" sz="6000" dirty="0">
                <a:latin typeface="Segoe UI Light" panose="020B0502040204020203" pitchFamily="34" charset="0"/>
                <a:cs typeface="Segoe UI Light" panose="020B0502040204020203" pitchFamily="34" charset="0"/>
              </a:rPr>
              <a:t>Top 10 Similarity</a:t>
            </a:r>
            <a:br>
              <a:rPr lang="en-US" sz="60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Movies similar with “Toy Story (1995)”</a:t>
            </a:r>
            <a:endParaRPr lang="en-SG" sz="2400"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6145" y="-10393"/>
            <a:ext cx="4585855" cy="6878783"/>
          </a:xfrm>
          <a:prstGeom prst="rect">
            <a:avLst/>
          </a:prstGeom>
        </p:spPr>
      </p:pic>
    </p:spTree>
    <p:extLst>
      <p:ext uri="{BB962C8B-B14F-4D97-AF65-F5344CB8AC3E}">
        <p14:creationId xmlns:p14="http://schemas.microsoft.com/office/powerpoint/2010/main" val="2242268887"/>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0" y="0"/>
            <a:ext cx="12192000" cy="6860189"/>
            <a:chOff x="0" y="0"/>
            <a:chExt cx="12192000" cy="6860189"/>
          </a:xfrm>
        </p:grpSpPr>
        <p:pic>
          <p:nvPicPr>
            <p:cNvPr id="12" name="Picture 11"/>
            <p:cNvPicPr>
              <a:picLocks/>
            </p:cNvPicPr>
            <p:nvPr/>
          </p:nvPicPr>
          <p:blipFill>
            <a:blip r:embed="rId2">
              <a:extLst>
                <a:ext uri="{28A0092B-C50C-407E-A947-70E740481C1C}">
                  <a14:useLocalDpi xmlns:a14="http://schemas.microsoft.com/office/drawing/2010/main" val="0"/>
                </a:ext>
              </a:extLst>
            </a:blip>
            <a:stretch>
              <a:fillRect/>
            </a:stretch>
          </p:blipFill>
          <p:spPr>
            <a:xfrm>
              <a:off x="2435778" y="3429000"/>
              <a:ext cx="2437200" cy="3430800"/>
            </a:xfrm>
            <a:prstGeom prst="rect">
              <a:avLst/>
            </a:prstGeom>
          </p:spPr>
        </p:pic>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7313201" y="0"/>
              <a:ext cx="2437200" cy="3430800"/>
            </a:xfrm>
            <a:prstGeom prst="rect">
              <a:avLst/>
            </a:prstGeom>
          </p:spPr>
        </p:pic>
        <p:pic>
          <p:nvPicPr>
            <p:cNvPr id="3" name="Picture 2"/>
            <p:cNvPicPr>
              <a:picLocks/>
            </p:cNvPicPr>
            <p:nvPr/>
          </p:nvPicPr>
          <p:blipFill>
            <a:blip r:embed="rId4">
              <a:extLst>
                <a:ext uri="{28A0092B-C50C-407E-A947-70E740481C1C}">
                  <a14:useLocalDpi xmlns:a14="http://schemas.microsoft.com/office/drawing/2010/main" val="0"/>
                </a:ext>
              </a:extLst>
            </a:blip>
            <a:stretch>
              <a:fillRect/>
            </a:stretch>
          </p:blipFill>
          <p:spPr>
            <a:xfrm>
              <a:off x="9754800" y="3427200"/>
              <a:ext cx="2437200" cy="3430800"/>
            </a:xfrm>
            <a:prstGeom prst="rect">
              <a:avLst/>
            </a:prstGeom>
          </p:spPr>
        </p:pic>
        <p:pic>
          <p:nvPicPr>
            <p:cNvPr id="4" name="Picture 3"/>
            <p:cNvPicPr>
              <a:picLocks/>
            </p:cNvPicPr>
            <p:nvPr/>
          </p:nvPicPr>
          <p:blipFill>
            <a:blip r:embed="rId5">
              <a:extLst>
                <a:ext uri="{28A0092B-C50C-407E-A947-70E740481C1C}">
                  <a14:useLocalDpi xmlns:a14="http://schemas.microsoft.com/office/drawing/2010/main" val="0"/>
                </a:ext>
              </a:extLst>
            </a:blip>
            <a:stretch>
              <a:fillRect/>
            </a:stretch>
          </p:blipFill>
          <p:spPr>
            <a:xfrm>
              <a:off x="4874960" y="841"/>
              <a:ext cx="2437200" cy="3430800"/>
            </a:xfrm>
            <a:prstGeom prst="rect">
              <a:avLst/>
            </a:prstGeom>
          </p:spPr>
        </p:pic>
        <p:pic>
          <p:nvPicPr>
            <p:cNvPr id="5" name="Picture 4"/>
            <p:cNvPicPr>
              <a:picLocks/>
            </p:cNvPicPr>
            <p:nvPr/>
          </p:nvPicPr>
          <p:blipFill>
            <a:blip r:embed="rId6">
              <a:extLst>
                <a:ext uri="{28A0092B-C50C-407E-A947-70E740481C1C}">
                  <a14:useLocalDpi xmlns:a14="http://schemas.microsoft.com/office/drawing/2010/main" val="0"/>
                </a:ext>
              </a:extLst>
            </a:blip>
            <a:stretch>
              <a:fillRect/>
            </a:stretch>
          </p:blipFill>
          <p:spPr>
            <a:xfrm>
              <a:off x="9754800" y="0"/>
              <a:ext cx="2437200" cy="3430800"/>
            </a:xfrm>
            <a:prstGeom prst="rect">
              <a:avLst/>
            </a:prstGeom>
          </p:spPr>
        </p:pic>
        <p:pic>
          <p:nvPicPr>
            <p:cNvPr id="8" name="Picture 7"/>
            <p:cNvPicPr>
              <a:picLocks/>
            </p:cNvPicPr>
            <p:nvPr/>
          </p:nvPicPr>
          <p:blipFill>
            <a:blip r:embed="rId7">
              <a:extLst>
                <a:ext uri="{28A0092B-C50C-407E-A947-70E740481C1C}">
                  <a14:useLocalDpi xmlns:a14="http://schemas.microsoft.com/office/drawing/2010/main" val="0"/>
                </a:ext>
              </a:extLst>
            </a:blip>
            <a:stretch>
              <a:fillRect/>
            </a:stretch>
          </p:blipFill>
          <p:spPr>
            <a:xfrm>
              <a:off x="2435778" y="0"/>
              <a:ext cx="2437305" cy="3430800"/>
            </a:xfrm>
            <a:prstGeom prst="rect">
              <a:avLst/>
            </a:prstGeom>
          </p:spPr>
        </p:pic>
        <p:pic>
          <p:nvPicPr>
            <p:cNvPr id="10" name="Picture 9"/>
            <p:cNvPicPr>
              <a:picLocks/>
            </p:cNvPicPr>
            <p:nvPr/>
          </p:nvPicPr>
          <p:blipFill>
            <a:blip r:embed="rId8">
              <a:extLst>
                <a:ext uri="{28A0092B-C50C-407E-A947-70E740481C1C}">
                  <a14:useLocalDpi xmlns:a14="http://schemas.microsoft.com/office/drawing/2010/main" val="0"/>
                </a:ext>
              </a:extLst>
            </a:blip>
            <a:stretch>
              <a:fillRect/>
            </a:stretch>
          </p:blipFill>
          <p:spPr>
            <a:xfrm>
              <a:off x="0" y="3429389"/>
              <a:ext cx="2437200" cy="3430800"/>
            </a:xfrm>
            <a:prstGeom prst="rect">
              <a:avLst/>
            </a:prstGeom>
          </p:spPr>
        </p:pic>
        <p:pic>
          <p:nvPicPr>
            <p:cNvPr id="11" name="Picture 10"/>
            <p:cNvPicPr>
              <a:picLocks/>
            </p:cNvPicPr>
            <p:nvPr/>
          </p:nvPicPr>
          <p:blipFill>
            <a:blip r:embed="rId9">
              <a:extLst>
                <a:ext uri="{28A0092B-C50C-407E-A947-70E740481C1C}">
                  <a14:useLocalDpi xmlns:a14="http://schemas.microsoft.com/office/drawing/2010/main" val="0"/>
                </a:ext>
              </a:extLst>
            </a:blip>
            <a:stretch>
              <a:fillRect/>
            </a:stretch>
          </p:blipFill>
          <p:spPr>
            <a:xfrm>
              <a:off x="7317419" y="3427589"/>
              <a:ext cx="2437200" cy="3430800"/>
            </a:xfrm>
            <a:prstGeom prst="rect">
              <a:avLst/>
            </a:prstGeom>
          </p:spPr>
        </p:pic>
        <p:pic>
          <p:nvPicPr>
            <p:cNvPr id="13" name="Picture 12"/>
            <p:cNvPicPr>
              <a:picLocks/>
            </p:cNvPicPr>
            <p:nvPr/>
          </p:nvPicPr>
          <p:blipFill>
            <a:blip r:embed="rId10">
              <a:extLst>
                <a:ext uri="{28A0092B-C50C-407E-A947-70E740481C1C}">
                  <a14:useLocalDpi xmlns:a14="http://schemas.microsoft.com/office/drawing/2010/main" val="0"/>
                </a:ext>
              </a:extLst>
            </a:blip>
            <a:stretch>
              <a:fillRect/>
            </a:stretch>
          </p:blipFill>
          <p:spPr>
            <a:xfrm>
              <a:off x="0" y="0"/>
              <a:ext cx="2437200" cy="3430800"/>
            </a:xfrm>
            <a:prstGeom prst="rect">
              <a:avLst/>
            </a:prstGeom>
          </p:spPr>
        </p:pic>
        <p:pic>
          <p:nvPicPr>
            <p:cNvPr id="16" name="Picture 15"/>
            <p:cNvPicPr>
              <a:picLocks/>
            </p:cNvPicPr>
            <p:nvPr/>
          </p:nvPicPr>
          <p:blipFill>
            <a:blip r:embed="rId11">
              <a:extLst>
                <a:ext uri="{28A0092B-C50C-407E-A947-70E740481C1C}">
                  <a14:useLocalDpi xmlns:a14="http://schemas.microsoft.com/office/drawing/2010/main" val="0"/>
                </a:ext>
              </a:extLst>
            </a:blip>
            <a:stretch>
              <a:fillRect/>
            </a:stretch>
          </p:blipFill>
          <p:spPr>
            <a:xfrm>
              <a:off x="4879877" y="3427200"/>
              <a:ext cx="2437200" cy="3430800"/>
            </a:xfrm>
            <a:prstGeom prst="rect">
              <a:avLst/>
            </a:prstGeom>
          </p:spPr>
        </p:pic>
      </p:grpSp>
    </p:spTree>
    <p:extLst>
      <p:ext uri="{BB962C8B-B14F-4D97-AF65-F5344CB8AC3E}">
        <p14:creationId xmlns:p14="http://schemas.microsoft.com/office/powerpoint/2010/main" val="1043391170"/>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idx="1"/>
          </p:nvPr>
        </p:nvSpPr>
        <p:spPr>
          <a:xfrm>
            <a:off x="5666508" y="0"/>
            <a:ext cx="6525492" cy="6858000"/>
          </a:xfrm>
          <a:solidFill>
            <a:schemeClr val="accent1">
              <a:lumMod val="50000"/>
            </a:schemeClr>
          </a:solidFill>
        </p:spPr>
        <p:txBody>
          <a:bodyPr anchor="ctr">
            <a:normAutofit/>
          </a:bodyPr>
          <a:lstStyle/>
          <a:p>
            <a:pPr marL="354013" lvl="1" indent="0">
              <a:lnSpc>
                <a:spcPct val="250000"/>
              </a:lnSpc>
              <a:buNone/>
            </a:pPr>
            <a:r>
              <a:rPr lang="en-US" sz="3200" dirty="0">
                <a:solidFill>
                  <a:schemeClr val="bg1"/>
                </a:solidFill>
                <a:latin typeface="Segoe UI Light" panose="020B0502040204020203" pitchFamily="34" charset="0"/>
                <a:cs typeface="Segoe UI Light" panose="020B0502040204020203" pitchFamily="34" charset="0"/>
              </a:rPr>
              <a:t>Weighted Sum Algorithm</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Take similar items to target item</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Pick items that have been rated by user</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Multiply the ratings by similarities</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Scale by the sum of similarities</a:t>
            </a:r>
          </a:p>
        </p:txBody>
      </p:sp>
      <p:sp>
        <p:nvSpPr>
          <p:cNvPr id="5" name="Title 4"/>
          <p:cNvSpPr>
            <a:spLocks noGrp="1"/>
          </p:cNvSpPr>
          <p:nvPr>
            <p:ph type="title"/>
          </p:nvPr>
        </p:nvSpPr>
        <p:spPr>
          <a:xfrm>
            <a:off x="526473" y="0"/>
            <a:ext cx="5140033" cy="6857999"/>
          </a:xfrm>
        </p:spPr>
        <p:txBody>
          <a:bodyPr anchor="ctr"/>
          <a:lstStyle/>
          <a:p>
            <a:r>
              <a:rPr lang="en-US" sz="6000" dirty="0">
                <a:latin typeface="Segoe UI Light" panose="020B0502040204020203" pitchFamily="34" charset="0"/>
                <a:cs typeface="Segoe UI Light" panose="020B0502040204020203" pitchFamily="34" charset="0"/>
              </a:rPr>
              <a:t>Computing Predictions</a:t>
            </a:r>
            <a:endParaRPr lang="en-SG" sz="6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02831965"/>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2192000" cy="1443789"/>
          </a:xfrm>
        </p:spPr>
        <p:txBody>
          <a:bodyPr/>
          <a:lstStyle/>
          <a:p>
            <a:pPr algn="ctr"/>
            <a:r>
              <a:rPr lang="en-SG" dirty="0">
                <a:latin typeface="Segoe UI Light" panose="020B0502040204020203" pitchFamily="34" charset="0"/>
                <a:cs typeface="Segoe UI Light" panose="020B0502040204020203" pitchFamily="34" charset="0"/>
              </a:rPr>
              <a:t>Prediction with Cosine</a:t>
            </a:r>
          </a:p>
        </p:txBody>
      </p:sp>
      <p:graphicFrame>
        <p:nvGraphicFramePr>
          <p:cNvPr id="9" name="Chart 8"/>
          <p:cNvGraphicFramePr/>
          <p:nvPr>
            <p:extLst>
              <p:ext uri="{D42A27DB-BD31-4B8C-83A1-F6EECF244321}">
                <p14:modId xmlns:p14="http://schemas.microsoft.com/office/powerpoint/2010/main" val="2891533304"/>
              </p:ext>
            </p:extLst>
          </p:nvPr>
        </p:nvGraphicFramePr>
        <p:xfrm>
          <a:off x="0" y="1443789"/>
          <a:ext cx="12192000" cy="5414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72357560"/>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4000"/>
            <a:extLst>
              <a:ext uri="{BEBA8EAE-BF5A-486C-A8C5-ECC9F3942E4B}">
                <a14:imgProps xmlns:a14="http://schemas.microsoft.com/office/drawing/2010/main">
                  <a14:imgLayer r:embed="rId4">
                    <a14:imgEffect>
                      <a14:sharpenSoften amount="-10000"/>
                    </a14:imgEffect>
                    <a14:imgEffect>
                      <a14:brightnessContrast bright="-8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2192000" cy="6857999"/>
          </a:xfrm>
        </p:spPr>
        <p:txBody>
          <a:bodyPr anchor="ctr"/>
          <a:lstStyle/>
          <a:p>
            <a:pPr algn="ctr"/>
            <a:r>
              <a:rPr lang="en-SG" dirty="0">
                <a:solidFill>
                  <a:schemeClr val="bg1"/>
                </a:solidFill>
                <a:latin typeface="Segoe UI Light" panose="020B0502040204020203" pitchFamily="34" charset="0"/>
                <a:cs typeface="Segoe UI Light" panose="020B0502040204020203" pitchFamily="34" charset="0"/>
              </a:rPr>
              <a:t>A sea of movies…</a:t>
            </a:r>
          </a:p>
        </p:txBody>
      </p:sp>
    </p:spTree>
    <p:extLst>
      <p:ext uri="{BB962C8B-B14F-4D97-AF65-F5344CB8AC3E}">
        <p14:creationId xmlns:p14="http://schemas.microsoft.com/office/powerpoint/2010/main" val="4075694558"/>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2192000" cy="1443789"/>
          </a:xfrm>
        </p:spPr>
        <p:txBody>
          <a:bodyPr/>
          <a:lstStyle/>
          <a:p>
            <a:pPr algn="ctr"/>
            <a:r>
              <a:rPr lang="en-SG" dirty="0">
                <a:latin typeface="Segoe UI Light" panose="020B0502040204020203" pitchFamily="34" charset="0"/>
                <a:cs typeface="Segoe UI Light" panose="020B0502040204020203" pitchFamily="34" charset="0"/>
              </a:rPr>
              <a:t>Prediction with Correlation</a:t>
            </a:r>
          </a:p>
        </p:txBody>
      </p:sp>
      <p:graphicFrame>
        <p:nvGraphicFramePr>
          <p:cNvPr id="9" name="Chart 8"/>
          <p:cNvGraphicFramePr/>
          <p:nvPr>
            <p:extLst>
              <p:ext uri="{D42A27DB-BD31-4B8C-83A1-F6EECF244321}">
                <p14:modId xmlns:p14="http://schemas.microsoft.com/office/powerpoint/2010/main" val="3055856582"/>
              </p:ext>
            </p:extLst>
          </p:nvPr>
        </p:nvGraphicFramePr>
        <p:xfrm>
          <a:off x="0" y="1443789"/>
          <a:ext cx="12192000" cy="5414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02951344"/>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2192000" cy="1443789"/>
          </a:xfrm>
        </p:spPr>
        <p:txBody>
          <a:bodyPr/>
          <a:lstStyle/>
          <a:p>
            <a:pPr algn="ctr"/>
            <a:r>
              <a:rPr lang="en-SG" dirty="0">
                <a:latin typeface="Segoe UI Light" panose="020B0502040204020203" pitchFamily="34" charset="0"/>
                <a:cs typeface="Segoe UI Light" panose="020B0502040204020203" pitchFamily="34" charset="0"/>
              </a:rPr>
              <a:t>Prediction with Adjusted Cosine</a:t>
            </a:r>
          </a:p>
        </p:txBody>
      </p:sp>
      <p:graphicFrame>
        <p:nvGraphicFramePr>
          <p:cNvPr id="9" name="Chart 8"/>
          <p:cNvGraphicFramePr/>
          <p:nvPr>
            <p:extLst>
              <p:ext uri="{D42A27DB-BD31-4B8C-83A1-F6EECF244321}">
                <p14:modId xmlns:p14="http://schemas.microsoft.com/office/powerpoint/2010/main" val="3713447127"/>
              </p:ext>
            </p:extLst>
          </p:nvPr>
        </p:nvGraphicFramePr>
        <p:xfrm>
          <a:off x="0" y="1443789"/>
          <a:ext cx="12192000" cy="5414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14561743"/>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0" y="0"/>
            <a:ext cx="12192000" cy="6858000"/>
          </a:xfrm>
        </p:spPr>
        <p:txBody>
          <a:bodyPr anchor="ctr"/>
          <a:lstStyle/>
          <a:p>
            <a:r>
              <a:rPr lang="en-SG" dirty="0">
                <a:latin typeface="Segoe UI Light" panose="020B0502040204020203" pitchFamily="34" charset="0"/>
                <a:cs typeface="Segoe UI Light" panose="020B0502040204020203" pitchFamily="34" charset="0"/>
              </a:rPr>
              <a:t>Prediction with Adjusted Cosine Similarity without 0 yields the lowest MSE on K = 11, which is around 5.73</a:t>
            </a:r>
          </a:p>
          <a:p>
            <a:endParaRPr lang="en-SG" dirty="0">
              <a:latin typeface="Segoe UI Light" panose="020B0502040204020203" pitchFamily="34" charset="0"/>
              <a:cs typeface="Segoe UI Light" panose="020B0502040204020203" pitchFamily="34" charset="0"/>
            </a:endParaRPr>
          </a:p>
          <a:p>
            <a:r>
              <a:rPr lang="en-SG" dirty="0">
                <a:latin typeface="Segoe UI Light" panose="020B0502040204020203" pitchFamily="34" charset="0"/>
                <a:cs typeface="Segoe UI Light" panose="020B0502040204020203" pitchFamily="34" charset="0"/>
              </a:rPr>
              <a:t> The poor performance of similarity matrix that exclude empty rating might be due to the sparsity of our training matrix</a:t>
            </a:r>
          </a:p>
        </p:txBody>
      </p:sp>
    </p:spTree>
    <p:extLst>
      <p:ext uri="{BB962C8B-B14F-4D97-AF65-F5344CB8AC3E}">
        <p14:creationId xmlns:p14="http://schemas.microsoft.com/office/powerpoint/2010/main" val="2783201443"/>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0" y="0"/>
            <a:ext cx="12192000" cy="6857999"/>
          </a:xfrm>
        </p:spPr>
        <p:txBody>
          <a:bodyPr anchor="ctr"/>
          <a:lstStyle/>
          <a:p>
            <a:r>
              <a:rPr lang="en-US" dirty="0">
                <a:latin typeface="Segoe UI Light" panose="020B0502040204020203" pitchFamily="34" charset="0"/>
                <a:cs typeface="Segoe UI Light" panose="020B0502040204020203" pitchFamily="34" charset="0"/>
              </a:rPr>
              <a:t>Thank You</a:t>
            </a:r>
            <a:br>
              <a:rPr lang="en-US"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Question?</a:t>
            </a:r>
            <a:endParaRPr lang="en-SG"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8509769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Our Aim</a:t>
            </a:r>
          </a:p>
        </p:txBody>
      </p:sp>
      <p:sp>
        <p:nvSpPr>
          <p:cNvPr id="7" name="Subtitle 6"/>
          <p:cNvSpPr>
            <a:spLocks noGrp="1"/>
          </p:cNvSpPr>
          <p:nvPr>
            <p:ph type="subTitle" idx="1"/>
          </p:nvPr>
        </p:nvSpPr>
        <p:spPr/>
        <p:txBody>
          <a:bodyPr/>
          <a:lstStyle/>
          <a:p>
            <a:r>
              <a:rPr lang="en-SG" dirty="0">
                <a:latin typeface="Segoe UI Light" panose="020B0502040204020203" pitchFamily="34" charset="0"/>
                <a:cs typeface="Segoe UI Light" panose="020B0502040204020203" pitchFamily="34" charset="0"/>
              </a:rPr>
              <a:t>Extract and analyse interesting pattern from user’s movie rating behaviour to generate an accurate movie recommendation</a:t>
            </a:r>
          </a:p>
        </p:txBody>
      </p:sp>
    </p:spTree>
    <p:extLst>
      <p:ext uri="{BB962C8B-B14F-4D97-AF65-F5344CB8AC3E}">
        <p14:creationId xmlns:p14="http://schemas.microsoft.com/office/powerpoint/2010/main" val="136544028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Dataset</a:t>
            </a:r>
          </a:p>
        </p:txBody>
      </p:sp>
      <p:sp>
        <p:nvSpPr>
          <p:cNvPr id="7" name="Subtitle 6"/>
          <p:cNvSpPr>
            <a:spLocks noGrp="1"/>
          </p:cNvSpPr>
          <p:nvPr>
            <p:ph type="subTitle" idx="1"/>
          </p:nvPr>
        </p:nvSpPr>
        <p:spPr/>
        <p:txBody>
          <a:bodyPr/>
          <a:lstStyle/>
          <a:p>
            <a:r>
              <a:rPr lang="en-SG" dirty="0" err="1">
                <a:latin typeface="Segoe UI Light" panose="020B0502040204020203" pitchFamily="34" charset="0"/>
                <a:cs typeface="Segoe UI Light" panose="020B0502040204020203" pitchFamily="34" charset="0"/>
              </a:rPr>
              <a:t>MovieLens</a:t>
            </a:r>
            <a:r>
              <a:rPr lang="en-SG" dirty="0">
                <a:latin typeface="Segoe UI Light" panose="020B0502040204020203" pitchFamily="34" charset="0"/>
                <a:cs typeface="Segoe UI Light" panose="020B0502040204020203" pitchFamily="34" charset="0"/>
              </a:rPr>
              <a:t> dataset obtained from </a:t>
            </a:r>
            <a:r>
              <a:rPr lang="en-SG" dirty="0" err="1">
                <a:latin typeface="Segoe UI Light" panose="020B0502040204020203" pitchFamily="34" charset="0"/>
                <a:cs typeface="Segoe UI Light" panose="020B0502040204020203" pitchFamily="34" charset="0"/>
              </a:rPr>
              <a:t>GroupLens</a:t>
            </a:r>
            <a:r>
              <a:rPr lang="en-SG" dirty="0">
                <a:latin typeface="Segoe UI Light" panose="020B0502040204020203" pitchFamily="34" charset="0"/>
                <a:cs typeface="Segoe UI Light" panose="020B0502040204020203" pitchFamily="34" charset="0"/>
              </a:rPr>
              <a:t> Research Repository</a:t>
            </a:r>
          </a:p>
          <a:p>
            <a:r>
              <a:rPr lang="en-SG" dirty="0">
                <a:latin typeface="Segoe UI Light" panose="020B0502040204020203" pitchFamily="34" charset="0"/>
                <a:cs typeface="Segoe UI Light" panose="020B0502040204020203" pitchFamily="34" charset="0"/>
              </a:rPr>
              <a:t>6,040 users, 3,706 movies, 1,000,209 ratings</a:t>
            </a:r>
          </a:p>
        </p:txBody>
      </p:sp>
      <p:sp>
        <p:nvSpPr>
          <p:cNvPr id="2" name="Footer Placeholder 1"/>
          <p:cNvSpPr>
            <a:spLocks noGrp="1"/>
          </p:cNvSpPr>
          <p:nvPr>
            <p:ph type="ftr" sz="quarter" idx="11"/>
          </p:nvPr>
        </p:nvSpPr>
        <p:spPr/>
        <p:txBody>
          <a:bodyPr/>
          <a:lstStyle/>
          <a:p>
            <a:r>
              <a:rPr lang="en-SG" sz="1800" dirty="0">
                <a:latin typeface="Segoe UI Light" panose="020B0502040204020203" pitchFamily="34" charset="0"/>
                <a:cs typeface="Segoe UI Light" panose="020B0502040204020203" pitchFamily="34" charset="0"/>
              </a:rPr>
              <a:t>grouplens.org/datasets/</a:t>
            </a:r>
            <a:r>
              <a:rPr lang="en-SG" sz="1800" dirty="0" err="1">
                <a:latin typeface="Segoe UI Light" panose="020B0502040204020203" pitchFamily="34" charset="0"/>
                <a:cs typeface="Segoe UI Light" panose="020B0502040204020203" pitchFamily="34" charset="0"/>
              </a:rPr>
              <a:t>movielens</a:t>
            </a:r>
            <a:r>
              <a:rPr lang="en-SG" sz="18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3482816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ctr"/>
            <a:r>
              <a:rPr lang="en-SG" sz="4000" dirty="0">
                <a:latin typeface="Segoe UI Light" panose="020B0502040204020203" pitchFamily="34" charset="0"/>
                <a:cs typeface="Segoe UI Light" panose="020B0502040204020203" pitchFamily="34" charset="0"/>
              </a:rPr>
              <a:t>User’s Rating Statistic</a:t>
            </a:r>
          </a:p>
        </p:txBody>
      </p:sp>
      <p:graphicFrame>
        <p:nvGraphicFramePr>
          <p:cNvPr id="5" name="Content Placeholder 4">
            <a:extLst>
              <a:ext uri="{FF2B5EF4-FFF2-40B4-BE49-F238E27FC236}">
                <a16:creationId xmlns:a16="http://schemas.microsoft.com/office/drawing/2014/main" id="{9253999F-48C8-4B62-9A08-AAE5164610D8}"/>
              </a:ext>
            </a:extLst>
          </p:cNvPr>
          <p:cNvGraphicFramePr>
            <a:graphicFrameLocks noGrp="1"/>
          </p:cNvGraphicFramePr>
          <p:nvPr>
            <p:ph idx="1"/>
            <p:extLst>
              <p:ext uri="{D42A27DB-BD31-4B8C-83A1-F6EECF244321}">
                <p14:modId xmlns:p14="http://schemas.microsoft.com/office/powerpoint/2010/main" val="1948538663"/>
              </p:ext>
            </p:extLst>
          </p:nvPr>
        </p:nvGraphicFramePr>
        <p:xfrm>
          <a:off x="0" y="1690688"/>
          <a:ext cx="12192000" cy="51673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5896600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idx="1"/>
          </p:nvPr>
        </p:nvSpPr>
        <p:spPr>
          <a:xfrm>
            <a:off x="5666508" y="0"/>
            <a:ext cx="6525492" cy="6858000"/>
          </a:xfrm>
          <a:solidFill>
            <a:schemeClr val="accent1">
              <a:lumMod val="50000"/>
            </a:schemeClr>
          </a:solidFill>
        </p:spPr>
        <p:txBody>
          <a:bodyPr>
            <a:normAutofit/>
          </a:bodyPr>
          <a:lstStyle/>
          <a:p>
            <a:pPr marL="0" indent="0" algn="ctr">
              <a:buNone/>
            </a:pPr>
            <a:endParaRPr lang="en-SG" sz="2400" dirty="0">
              <a:solidFill>
                <a:schemeClr val="bg1"/>
              </a:solidFill>
              <a:latin typeface="Segoe UI Light" panose="020B0502040204020203" pitchFamily="34" charset="0"/>
              <a:cs typeface="Segoe UI Light" panose="020B0502040204020203" pitchFamily="34" charset="0"/>
            </a:endParaRPr>
          </a:p>
          <a:p>
            <a:pPr lvl="1">
              <a:lnSpc>
                <a:spcPct val="150000"/>
              </a:lnSpc>
            </a:pPr>
            <a:r>
              <a:rPr lang="en-US" sz="2400" dirty="0">
                <a:solidFill>
                  <a:schemeClr val="bg1"/>
                </a:solidFill>
                <a:latin typeface="Segoe UI Light" panose="020B0502040204020203" pitchFamily="34" charset="0"/>
                <a:cs typeface="Segoe UI Light" panose="020B0502040204020203" pitchFamily="34" charset="0"/>
              </a:rPr>
              <a:t>Shuffle and split to training testing (80:20)</a:t>
            </a:r>
            <a:endParaRPr lang="en-SG" sz="2400" dirty="0">
              <a:solidFill>
                <a:schemeClr val="bg1"/>
              </a:solidFill>
              <a:latin typeface="Segoe UI Light" panose="020B0502040204020203" pitchFamily="34" charset="0"/>
              <a:cs typeface="Segoe UI Light" panose="020B0502040204020203" pitchFamily="34" charset="0"/>
            </a:endParaRPr>
          </a:p>
          <a:p>
            <a:pPr lvl="1">
              <a:lnSpc>
                <a:spcPct val="150000"/>
              </a:lnSpc>
            </a:pPr>
            <a:r>
              <a:rPr lang="en-SG" sz="2400" dirty="0">
                <a:solidFill>
                  <a:schemeClr val="bg1"/>
                </a:solidFill>
                <a:latin typeface="Segoe UI Light" panose="020B0502040204020203" pitchFamily="34" charset="0"/>
                <a:cs typeface="Segoe UI Light" panose="020B0502040204020203" pitchFamily="34" charset="0"/>
              </a:rPr>
              <a:t>Convert our dataset to matrix format</a:t>
            </a:r>
            <a:endParaRPr lang="en-US" sz="2400" dirty="0">
              <a:solidFill>
                <a:schemeClr val="bg1"/>
              </a:solidFill>
              <a:latin typeface="Segoe UI Light" panose="020B0502040204020203" pitchFamily="34" charset="0"/>
              <a:cs typeface="Segoe UI Light" panose="020B0502040204020203" pitchFamily="34" charset="0"/>
            </a:endParaRPr>
          </a:p>
          <a:p>
            <a:pPr marL="0" indent="0">
              <a:buNone/>
            </a:pPr>
            <a:endParaRPr lang="en-SG" sz="2400" dirty="0">
              <a:solidFill>
                <a:schemeClr val="bg1"/>
              </a:solidFill>
              <a:latin typeface="Segoe UI Light" panose="020B0502040204020203" pitchFamily="34" charset="0"/>
              <a:cs typeface="Segoe UI Light" panose="020B0502040204020203" pitchFamily="34" charset="0"/>
            </a:endParaRPr>
          </a:p>
          <a:p>
            <a:pPr marL="0" indent="0" algn="ctr">
              <a:buNone/>
            </a:pPr>
            <a:r>
              <a:rPr lang="en-SG" sz="2000" dirty="0">
                <a:solidFill>
                  <a:schemeClr val="bg1"/>
                </a:solidFill>
                <a:latin typeface="Segoe UI Light" panose="020B0502040204020203" pitchFamily="34" charset="0"/>
                <a:cs typeface="Segoe UI Light" panose="020B0502040204020203" pitchFamily="34" charset="0"/>
              </a:rPr>
              <a:t>User1, Movie1, Rating1</a:t>
            </a:r>
          </a:p>
          <a:p>
            <a:pPr marL="0" indent="0" algn="ctr">
              <a:buNone/>
            </a:pPr>
            <a:r>
              <a:rPr lang="en-SG" sz="2000" dirty="0">
                <a:solidFill>
                  <a:schemeClr val="bg1"/>
                </a:solidFill>
                <a:latin typeface="Segoe UI Light" panose="020B0502040204020203" pitchFamily="34" charset="0"/>
                <a:cs typeface="Segoe UI Light" panose="020B0502040204020203" pitchFamily="34" charset="0"/>
              </a:rPr>
              <a:t>User2, Movie2, Rating2</a:t>
            </a:r>
          </a:p>
          <a:p>
            <a:pPr marL="0" indent="0" algn="ctr">
              <a:buNone/>
            </a:pPr>
            <a:r>
              <a:rPr lang="en-SG" sz="2000" dirty="0">
                <a:solidFill>
                  <a:schemeClr val="bg1"/>
                </a:solidFill>
                <a:latin typeface="Segoe UI Light" panose="020B0502040204020203" pitchFamily="34" charset="0"/>
                <a:cs typeface="Segoe UI Light" panose="020B0502040204020203" pitchFamily="34" charset="0"/>
              </a:rPr>
              <a:t>User3, Movie3, Rating3</a:t>
            </a:r>
          </a:p>
          <a:p>
            <a:pPr marL="0" indent="0" algn="ctr">
              <a:buNone/>
            </a:pPr>
            <a:endParaRPr lang="en-SG" sz="2400" dirty="0">
              <a:solidFill>
                <a:schemeClr val="bg1"/>
              </a:solidFill>
              <a:latin typeface="Segoe UI Light" panose="020B0502040204020203" pitchFamily="34" charset="0"/>
              <a:cs typeface="Segoe UI Light" panose="020B0502040204020203" pitchFamily="34" charset="0"/>
            </a:endParaRPr>
          </a:p>
          <a:p>
            <a:pPr marL="0" indent="0" algn="ctr">
              <a:buNone/>
            </a:pPr>
            <a:r>
              <a:rPr lang="en-SG" sz="2400" dirty="0">
                <a:solidFill>
                  <a:schemeClr val="bg1"/>
                </a:solidFill>
                <a:latin typeface="Segoe UI Light" panose="020B0502040204020203" pitchFamily="34" charset="0"/>
                <a:cs typeface="Segoe UI Light" panose="020B0502040204020203" pitchFamily="34" charset="0"/>
              </a:rPr>
              <a:t>to</a:t>
            </a:r>
          </a:p>
          <a:p>
            <a:pPr marL="0" indent="0" algn="ctr">
              <a:buNone/>
            </a:pPr>
            <a:endParaRPr lang="en-SG" sz="2400" dirty="0">
              <a:solidFill>
                <a:schemeClr val="bg1"/>
              </a:solidFill>
              <a:latin typeface="Segoe UI Light" panose="020B0502040204020203" pitchFamily="34" charset="0"/>
              <a:cs typeface="Segoe UI Light" panose="020B0502040204020203" pitchFamily="34" charset="0"/>
            </a:endParaRPr>
          </a:p>
        </p:txBody>
      </p:sp>
      <p:sp>
        <p:nvSpPr>
          <p:cNvPr id="5" name="Title 4"/>
          <p:cNvSpPr>
            <a:spLocks noGrp="1"/>
          </p:cNvSpPr>
          <p:nvPr>
            <p:ph type="title"/>
          </p:nvPr>
        </p:nvSpPr>
        <p:spPr>
          <a:xfrm>
            <a:off x="-1" y="0"/>
            <a:ext cx="5666507" cy="6857999"/>
          </a:xfrm>
        </p:spPr>
        <p:txBody>
          <a:bodyPr anchor="ctr"/>
          <a:lstStyle/>
          <a:p>
            <a:pPr algn="ctr"/>
            <a:r>
              <a:rPr lang="en-SG" sz="6000" dirty="0" err="1">
                <a:latin typeface="Segoe UI Light" panose="020B0502040204020203" pitchFamily="34" charset="0"/>
                <a:cs typeface="Segoe UI Light" panose="020B0502040204020203" pitchFamily="34" charset="0"/>
              </a:rPr>
              <a:t>Preprocessing</a:t>
            </a:r>
            <a:endParaRPr lang="en-SG" sz="6000" dirty="0">
              <a:latin typeface="Segoe UI Light" panose="020B0502040204020203" pitchFamily="34" charset="0"/>
              <a:cs typeface="Segoe UI Light" panose="020B0502040204020203"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2590260767"/>
              </p:ext>
            </p:extLst>
          </p:nvPr>
        </p:nvGraphicFramePr>
        <p:xfrm>
          <a:off x="6845818" y="4668212"/>
          <a:ext cx="4166871" cy="1584960"/>
        </p:xfrm>
        <a:graphic>
          <a:graphicData uri="http://schemas.openxmlformats.org/drawingml/2006/table">
            <a:tbl>
              <a:tblPr firstRow="1" bandRow="1">
                <a:tableStyleId>{2D5ABB26-0587-4C30-8999-92F81FD0307C}</a:tableStyleId>
              </a:tblPr>
              <a:tblGrid>
                <a:gridCol w="1033780">
                  <a:extLst>
                    <a:ext uri="{9D8B030D-6E8A-4147-A177-3AD203B41FA5}">
                      <a16:colId xmlns:a16="http://schemas.microsoft.com/office/drawing/2014/main" val="1267365386"/>
                    </a:ext>
                  </a:extLst>
                </a:gridCol>
                <a:gridCol w="1017905">
                  <a:extLst>
                    <a:ext uri="{9D8B030D-6E8A-4147-A177-3AD203B41FA5}">
                      <a16:colId xmlns:a16="http://schemas.microsoft.com/office/drawing/2014/main" val="1235626020"/>
                    </a:ext>
                  </a:extLst>
                </a:gridCol>
                <a:gridCol w="1057593">
                  <a:extLst>
                    <a:ext uri="{9D8B030D-6E8A-4147-A177-3AD203B41FA5}">
                      <a16:colId xmlns:a16="http://schemas.microsoft.com/office/drawing/2014/main" val="2915161130"/>
                    </a:ext>
                  </a:extLst>
                </a:gridCol>
                <a:gridCol w="1057593">
                  <a:extLst>
                    <a:ext uri="{9D8B030D-6E8A-4147-A177-3AD203B41FA5}">
                      <a16:colId xmlns:a16="http://schemas.microsoft.com/office/drawing/2014/main" val="2118784424"/>
                    </a:ext>
                  </a:extLst>
                </a:gridCol>
              </a:tblGrid>
              <a:tr h="370840">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User1</a:t>
                      </a:r>
                    </a:p>
                  </a:txBody>
                  <a:tcPr>
                    <a:lnB w="12700" cap="flat" cmpd="sng" algn="ctr">
                      <a:solidFill>
                        <a:schemeClr val="bg1"/>
                      </a:solidFill>
                      <a:prstDash val="solid"/>
                      <a:round/>
                      <a:headEnd type="none" w="med" len="med"/>
                      <a:tailEnd type="none" w="med" len="med"/>
                    </a:lnB>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User2</a:t>
                      </a:r>
                    </a:p>
                  </a:txBody>
                  <a:tcPr>
                    <a:lnB w="12700" cap="flat" cmpd="sng" algn="ctr">
                      <a:solidFill>
                        <a:schemeClr val="bg1"/>
                      </a:solidFill>
                      <a:prstDash val="solid"/>
                      <a:round/>
                      <a:headEnd type="none" w="med" len="med"/>
                      <a:tailEnd type="none" w="med" len="med"/>
                    </a:lnB>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User3</a:t>
                      </a:r>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34901756"/>
                  </a:ext>
                </a:extLst>
              </a:tr>
              <a:tr h="370840">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Movie</a:t>
                      </a:r>
                      <a:r>
                        <a:rPr lang="en-SG" sz="2000" baseline="0" dirty="0">
                          <a:solidFill>
                            <a:schemeClr val="bg1"/>
                          </a:solidFill>
                          <a:latin typeface="Segoe UI Light" panose="020B0502040204020203" pitchFamily="34" charset="0"/>
                          <a:cs typeface="Segoe UI Light" panose="020B0502040204020203" pitchFamily="34" charset="0"/>
                        </a:rPr>
                        <a:t>1</a:t>
                      </a:r>
                      <a:endParaRPr lang="en-SG" sz="2000" dirty="0">
                        <a:solidFill>
                          <a:schemeClr val="bg1"/>
                        </a:solidFill>
                        <a:latin typeface="Segoe UI Light" panose="020B0502040204020203" pitchFamily="34" charset="0"/>
                        <a:cs typeface="Segoe UI Light" panose="020B0502040204020203" pitchFamily="34" charset="0"/>
                      </a:endParaRPr>
                    </a:p>
                  </a:txBody>
                  <a:tcPr>
                    <a:lnR w="12700" cap="flat" cmpd="sng" algn="ctr">
                      <a:solidFill>
                        <a:schemeClr val="bg1"/>
                      </a:solidFill>
                      <a:prstDash val="solid"/>
                      <a:round/>
                      <a:headEnd type="none" w="med" len="med"/>
                      <a:tailEnd type="none" w="med" len="med"/>
                    </a:lnR>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Rating1</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289087812"/>
                  </a:ext>
                </a:extLst>
              </a:tr>
              <a:tr h="370840">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Movie2</a:t>
                      </a:r>
                    </a:p>
                  </a:txBody>
                  <a:tcPr>
                    <a:lnR w="12700" cap="flat" cmpd="sng" algn="ctr">
                      <a:solidFill>
                        <a:schemeClr val="bg1"/>
                      </a:solidFill>
                      <a:prstDash val="solid"/>
                      <a:round/>
                      <a:headEnd type="none" w="med" len="med"/>
                      <a:tailEnd type="none" w="med" len="med"/>
                    </a:lnR>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L w="12700" cap="flat" cmpd="sng" algn="ctr">
                      <a:solidFill>
                        <a:schemeClr val="bg1"/>
                      </a:solidFill>
                      <a:prstDash val="solid"/>
                      <a:round/>
                      <a:headEnd type="none" w="med" len="med"/>
                      <a:tailEnd type="none" w="med" len="med"/>
                    </a:lnL>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Rating2</a:t>
                      </a:r>
                    </a:p>
                  </a:txBody>
                  <a:tcPr anchor="ct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890127024"/>
                  </a:ext>
                </a:extLst>
              </a:tr>
              <a:tr h="370840">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Movie3</a:t>
                      </a:r>
                    </a:p>
                  </a:txBody>
                  <a:tcPr>
                    <a:lnR w="12700" cap="flat" cmpd="sng" algn="ctr">
                      <a:solidFill>
                        <a:schemeClr val="bg1"/>
                      </a:solidFill>
                      <a:prstDash val="solid"/>
                      <a:round/>
                      <a:headEnd type="none" w="med" len="med"/>
                      <a:tailEnd type="none" w="med" len="med"/>
                    </a:lnR>
                  </a:tcPr>
                </a:tc>
                <a:tc>
                  <a:txBody>
                    <a:bodyPr/>
                    <a:lstStyle/>
                    <a:p>
                      <a:pPr algn="ctr"/>
                      <a:endParaRPr lang="en-SG" sz="2000">
                        <a:solidFill>
                          <a:schemeClr val="bg1"/>
                        </a:solidFill>
                        <a:latin typeface="Segoe UI Light" panose="020B0502040204020203" pitchFamily="34" charset="0"/>
                        <a:cs typeface="Segoe UI Light" panose="020B0502040204020203"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Rating3</a:t>
                      </a: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66180872"/>
                  </a:ext>
                </a:extLst>
              </a:tr>
            </a:tbl>
          </a:graphicData>
        </a:graphic>
      </p:graphicFrame>
    </p:spTree>
    <p:extLst>
      <p:ext uri="{BB962C8B-B14F-4D97-AF65-F5344CB8AC3E}">
        <p14:creationId xmlns:p14="http://schemas.microsoft.com/office/powerpoint/2010/main" val="2748890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25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25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14" dur="25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par>
                          <p:cTn id="15" fill="hold">
                            <p:stCondLst>
                              <p:cond delay="250"/>
                            </p:stCondLst>
                            <p:childTnLst>
                              <p:par>
                                <p:cTn id="16" presetID="2" presetClass="entr" presetSubtype="2" fill="hold" nodeType="after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 calcmode="lin" valueType="num">
                                      <p:cBhvr additive="base">
                                        <p:cTn id="18" dur="25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19" dur="250" fill="hold"/>
                                        <p:tgtEl>
                                          <p:spTgt spid="7">
                                            <p:txEl>
                                              <p:pRg st="4" end="4"/>
                                            </p:txEl>
                                          </p:spTgt>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 calcmode="lin" valueType="num">
                                      <p:cBhvr additive="base">
                                        <p:cTn id="22" dur="250" fill="hold"/>
                                        <p:tgtEl>
                                          <p:spTgt spid="7">
                                            <p:txEl>
                                              <p:pRg st="5" end="5"/>
                                            </p:txEl>
                                          </p:spTgt>
                                        </p:tgtEl>
                                        <p:attrNameLst>
                                          <p:attrName>ppt_x</p:attrName>
                                        </p:attrNameLst>
                                      </p:cBhvr>
                                      <p:tavLst>
                                        <p:tav tm="0">
                                          <p:val>
                                            <p:strVal val="1+#ppt_w/2"/>
                                          </p:val>
                                        </p:tav>
                                        <p:tav tm="100000">
                                          <p:val>
                                            <p:strVal val="#ppt_x"/>
                                          </p:val>
                                        </p:tav>
                                      </p:tavLst>
                                    </p:anim>
                                    <p:anim calcmode="lin" valueType="num">
                                      <p:cBhvr additive="base">
                                        <p:cTn id="23" dur="250" fill="hold"/>
                                        <p:tgtEl>
                                          <p:spTgt spid="7">
                                            <p:txEl>
                                              <p:pRg st="5" end="5"/>
                                            </p:txEl>
                                          </p:spTgt>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 calcmode="lin" valueType="num">
                                      <p:cBhvr additive="base">
                                        <p:cTn id="26" dur="250" fill="hold"/>
                                        <p:tgtEl>
                                          <p:spTgt spid="7">
                                            <p:txEl>
                                              <p:pRg st="6" end="6"/>
                                            </p:txEl>
                                          </p:spTgt>
                                        </p:tgtEl>
                                        <p:attrNameLst>
                                          <p:attrName>ppt_x</p:attrName>
                                        </p:attrNameLst>
                                      </p:cBhvr>
                                      <p:tavLst>
                                        <p:tav tm="0">
                                          <p:val>
                                            <p:strVal val="1+#ppt_w/2"/>
                                          </p:val>
                                        </p:tav>
                                        <p:tav tm="100000">
                                          <p:val>
                                            <p:strVal val="#ppt_x"/>
                                          </p:val>
                                        </p:tav>
                                      </p:tavLst>
                                    </p:anim>
                                    <p:anim calcmode="lin" valueType="num">
                                      <p:cBhvr additive="base">
                                        <p:cTn id="27" dur="25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2" fill="hold" nodeType="after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additive="base">
                                        <p:cTn id="31" dur="250" fill="hold"/>
                                        <p:tgtEl>
                                          <p:spTgt spid="7">
                                            <p:txEl>
                                              <p:pRg st="8" end="8"/>
                                            </p:txEl>
                                          </p:spTgt>
                                        </p:tgtEl>
                                        <p:attrNameLst>
                                          <p:attrName>ppt_x</p:attrName>
                                        </p:attrNameLst>
                                      </p:cBhvr>
                                      <p:tavLst>
                                        <p:tav tm="0">
                                          <p:val>
                                            <p:strVal val="1+#ppt_w/2"/>
                                          </p:val>
                                        </p:tav>
                                        <p:tav tm="100000">
                                          <p:val>
                                            <p:strVal val="#ppt_x"/>
                                          </p:val>
                                        </p:tav>
                                      </p:tavLst>
                                    </p:anim>
                                    <p:anim calcmode="lin" valueType="num">
                                      <p:cBhvr additive="base">
                                        <p:cTn id="32" dur="25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par>
                          <p:cTn id="33" fill="hold">
                            <p:stCondLst>
                              <p:cond delay="750"/>
                            </p:stCondLst>
                            <p:childTnLst>
                              <p:par>
                                <p:cTn id="34" presetID="2" presetClass="entr" presetSubtype="2"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250" fill="hold"/>
                                        <p:tgtEl>
                                          <p:spTgt spid="12"/>
                                        </p:tgtEl>
                                        <p:attrNameLst>
                                          <p:attrName>ppt_x</p:attrName>
                                        </p:attrNameLst>
                                      </p:cBhvr>
                                      <p:tavLst>
                                        <p:tav tm="0">
                                          <p:val>
                                            <p:strVal val="1+#ppt_w/2"/>
                                          </p:val>
                                        </p:tav>
                                        <p:tav tm="100000">
                                          <p:val>
                                            <p:strVal val="#ppt_x"/>
                                          </p:val>
                                        </p:tav>
                                      </p:tavLst>
                                    </p:anim>
                                    <p:anim calcmode="lin" valueType="num">
                                      <p:cBhvr additive="base">
                                        <p:cTn id="37"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0" y="0"/>
            <a:ext cx="12192000" cy="6857999"/>
          </a:xfrm>
        </p:spPr>
        <p:txBody>
          <a:bodyPr anchor="ctr">
            <a:normAutofit/>
          </a:bodyPr>
          <a:lstStyle/>
          <a:p>
            <a:r>
              <a:rPr lang="en-SG" dirty="0">
                <a:latin typeface="Segoe UI Light" panose="020B0502040204020203" pitchFamily="34" charset="0"/>
                <a:cs typeface="Segoe UI Light" panose="020B0502040204020203" pitchFamily="34" charset="0"/>
              </a:rPr>
              <a:t>96.43% Sparsity</a:t>
            </a:r>
            <a:br>
              <a:rPr lang="en-SG" dirty="0">
                <a:latin typeface="Segoe UI Light" panose="020B0502040204020203" pitchFamily="34" charset="0"/>
                <a:cs typeface="Segoe UI Light" panose="020B0502040204020203" pitchFamily="34" charset="0"/>
              </a:rPr>
            </a:br>
            <a:r>
              <a:rPr lang="en-SG" sz="2700" dirty="0">
                <a:latin typeface="Segoe UI Light" panose="020B0502040204020203" pitchFamily="34" charset="0"/>
                <a:cs typeface="Segoe UI Light" panose="020B0502040204020203" pitchFamily="34" charset="0"/>
              </a:rPr>
              <a:t>With 6,040 users and 3,706 movies, our rating matrix consists of 21,585,122.63 empty cells</a:t>
            </a:r>
            <a:endParaRPr lang="en-SG"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0888215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Data Mining</a:t>
            </a:r>
          </a:p>
        </p:txBody>
      </p:sp>
      <p:sp>
        <p:nvSpPr>
          <p:cNvPr id="7" name="Subtitle 6"/>
          <p:cNvSpPr>
            <a:spLocks noGrp="1"/>
          </p:cNvSpPr>
          <p:nvPr>
            <p:ph type="subTitle" idx="1"/>
          </p:nvPr>
        </p:nvSpPr>
        <p:spPr/>
        <p:txBody>
          <a:bodyPr/>
          <a:lstStyle/>
          <a:p>
            <a:r>
              <a:rPr lang="en-SG" dirty="0">
                <a:latin typeface="Segoe UI Light" panose="020B0502040204020203" pitchFamily="34" charset="0"/>
                <a:cs typeface="Segoe UI Light" panose="020B0502040204020203" pitchFamily="34" charset="0"/>
              </a:rPr>
              <a:t>We utilize Item-Item Collaborative Filtering technique to generate movie recommendation</a:t>
            </a:r>
          </a:p>
        </p:txBody>
      </p:sp>
    </p:spTree>
    <p:extLst>
      <p:ext uri="{BB962C8B-B14F-4D97-AF65-F5344CB8AC3E}">
        <p14:creationId xmlns:p14="http://schemas.microsoft.com/office/powerpoint/2010/main" val="2808380920"/>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0" y="0"/>
            <a:ext cx="12192000" cy="6858000"/>
          </a:xfrm>
        </p:spPr>
        <p:txBody>
          <a:bodyPr anchor="ctr"/>
          <a:lstStyle/>
          <a:p>
            <a:pPr marL="0" indent="0" algn="ctr">
              <a:buNone/>
            </a:pPr>
            <a:r>
              <a:rPr lang="en-US" sz="2400" dirty="0">
                <a:latin typeface="Segoe UI Light" panose="020B0502040204020203" pitchFamily="34" charset="0"/>
                <a:cs typeface="Segoe UI Light" panose="020B0502040204020203" pitchFamily="34" charset="0"/>
              </a:rPr>
              <a:t>Many people who like “Toy Story” also like “Aladdin”</a:t>
            </a:r>
          </a:p>
          <a:p>
            <a:pPr marL="0" indent="0" algn="ctr">
              <a:buNone/>
            </a:pPr>
            <a:r>
              <a:rPr lang="en-US" sz="2400" dirty="0">
                <a:latin typeface="Segoe UI Light" panose="020B0502040204020203" pitchFamily="34" charset="0"/>
                <a:cs typeface="Segoe UI Light" panose="020B0502040204020203" pitchFamily="34" charset="0"/>
              </a:rPr>
              <a:t>Jason likes to watch “Toy Story”</a:t>
            </a:r>
          </a:p>
          <a:p>
            <a:pPr marL="0" indent="0" algn="ctr">
              <a:buNone/>
            </a:pPr>
            <a:endParaRPr lang="en-US" sz="2400" dirty="0">
              <a:latin typeface="Segoe UI Light" panose="020B0502040204020203" pitchFamily="34" charset="0"/>
              <a:cs typeface="Segoe UI Light" panose="020B0502040204020203" pitchFamily="34" charset="0"/>
            </a:endParaRPr>
          </a:p>
          <a:p>
            <a:pPr marL="0" indent="0" algn="ctr">
              <a:buNone/>
            </a:pPr>
            <a:r>
              <a:rPr lang="en-US" sz="4000" dirty="0">
                <a:latin typeface="Segoe UI Light" panose="020B0502040204020203" pitchFamily="34" charset="0"/>
                <a:cs typeface="Segoe UI Light" panose="020B0502040204020203" pitchFamily="34" charset="0"/>
              </a:rPr>
              <a:t>Should we recommend “Aladdin” to Jason?</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273214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 calcmode="lin" valueType="num">
                                      <p:cBhvr additive="base">
                                        <p:cTn id="7" dur="250" fill="hold"/>
                                        <p:tgtEl>
                                          <p:spTgt spid="11">
                                            <p:txEl>
                                              <p:pRg st="3" end="3"/>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1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863</TotalTime>
  <Words>892</Words>
  <Application>Microsoft Office PowerPoint</Application>
  <PresentationFormat>Widescreen</PresentationFormat>
  <Paragraphs>118</Paragraphs>
  <Slides>23</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Cambria Math</vt:lpstr>
      <vt:lpstr>Segoe UI Light</vt:lpstr>
      <vt:lpstr>Office Theme</vt:lpstr>
      <vt:lpstr>Movie Recommender</vt:lpstr>
      <vt:lpstr>A sea of movies…</vt:lpstr>
      <vt:lpstr>Our Aim</vt:lpstr>
      <vt:lpstr>Dataset</vt:lpstr>
      <vt:lpstr>User’s Rating Statistic</vt:lpstr>
      <vt:lpstr>Preprocessing</vt:lpstr>
      <vt:lpstr>96.43% Sparsity With 6,040 users and 3,706 movies, our rating matrix consists of 21,585,122.63 empty cells</vt:lpstr>
      <vt:lpstr>Data Mining</vt:lpstr>
      <vt:lpstr>PowerPoint Presentation</vt:lpstr>
      <vt:lpstr>Movie Similarities</vt:lpstr>
      <vt:lpstr>PowerPoint Presentation</vt:lpstr>
      <vt:lpstr>PowerPoint Presentation</vt:lpstr>
      <vt:lpstr>PowerPoint Presentation</vt:lpstr>
      <vt:lpstr>Handling non-existent Ratings  Not all user watched every single movies in our movie list A lot of missing entries in our matrix that hinder similarity computation</vt:lpstr>
      <vt:lpstr>Choosing K Neighbours</vt:lpstr>
      <vt:lpstr>Top 10 Similarity Movies similar with “Toy Story (1995)”</vt:lpstr>
      <vt:lpstr>PowerPoint Presentation</vt:lpstr>
      <vt:lpstr>Computing Predictions</vt:lpstr>
      <vt:lpstr>Prediction with Cosine</vt:lpstr>
      <vt:lpstr>Prediction with Correlation</vt:lpstr>
      <vt:lpstr>Prediction with Adjusted Cosine</vt:lpstr>
      <vt:lpstr>PowerPoint Presentation</vt:lpstr>
      <vt:lpstr>Thank You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Recommender</dc:title>
  <dc:creator>#ZILLION GOVIN#</dc:creator>
  <cp:lastModifiedBy>#ZILLION GOVIN#</cp:lastModifiedBy>
  <cp:revision>117</cp:revision>
  <dcterms:created xsi:type="dcterms:W3CDTF">2016-11-01T07:08:06Z</dcterms:created>
  <dcterms:modified xsi:type="dcterms:W3CDTF">2016-11-02T10:59:21Z</dcterms:modified>
</cp:coreProperties>
</file>